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38"/>
  </p:notesMasterIdLst>
  <p:handoutMasterIdLst>
    <p:handoutMasterId r:id="rId39"/>
  </p:handoutMasterIdLst>
  <p:sldIdLst>
    <p:sldId id="257" r:id="rId2"/>
    <p:sldId id="258" r:id="rId3"/>
    <p:sldId id="259" r:id="rId4"/>
    <p:sldId id="302" r:id="rId5"/>
    <p:sldId id="310" r:id="rId6"/>
    <p:sldId id="305" r:id="rId7"/>
    <p:sldId id="306" r:id="rId8"/>
    <p:sldId id="330" r:id="rId9"/>
    <p:sldId id="333" r:id="rId10"/>
    <p:sldId id="334" r:id="rId11"/>
    <p:sldId id="309" r:id="rId12"/>
    <p:sldId id="286" r:id="rId13"/>
    <p:sldId id="311" r:id="rId14"/>
    <p:sldId id="312" r:id="rId15"/>
    <p:sldId id="314" r:id="rId16"/>
    <p:sldId id="316" r:id="rId17"/>
    <p:sldId id="317" r:id="rId18"/>
    <p:sldId id="318" r:id="rId19"/>
    <p:sldId id="319" r:id="rId20"/>
    <p:sldId id="320" r:id="rId21"/>
    <p:sldId id="321" r:id="rId22"/>
    <p:sldId id="332" r:id="rId23"/>
    <p:sldId id="322" r:id="rId24"/>
    <p:sldId id="323" r:id="rId25"/>
    <p:sldId id="324" r:id="rId26"/>
    <p:sldId id="325" r:id="rId27"/>
    <p:sldId id="304" r:id="rId28"/>
    <p:sldId id="300" r:id="rId29"/>
    <p:sldId id="263" r:id="rId30"/>
    <p:sldId id="307" r:id="rId31"/>
    <p:sldId id="290" r:id="rId32"/>
    <p:sldId id="308" r:id="rId33"/>
    <p:sldId id="328" r:id="rId34"/>
    <p:sldId id="292" r:id="rId35"/>
    <p:sldId id="327" r:id="rId36"/>
    <p:sldId id="280" r:id="rId37"/>
  </p:sldIdLst>
  <p:sldSz cx="9144000" cy="6858000" type="screen4x3"/>
  <p:notesSz cx="6761163" cy="9942513"/>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1">
          <p15:clr>
            <a:srgbClr val="A4A3A4"/>
          </p15:clr>
        </p15:guide>
        <p15:guide id="2" pos="21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0C5"/>
    <a:srgbClr val="C5B08B"/>
    <a:srgbClr val="F9F9F8"/>
    <a:srgbClr val="D719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2" autoAdjust="0"/>
    <p:restoredTop sz="87170" autoAdjust="0"/>
  </p:normalViewPr>
  <p:slideViewPr>
    <p:cSldViewPr>
      <p:cViewPr>
        <p:scale>
          <a:sx n="70" d="100"/>
          <a:sy n="70" d="100"/>
        </p:scale>
        <p:origin x="-1368" y="-30"/>
      </p:cViewPr>
      <p:guideLst>
        <p:guide orient="horz" pos="2160"/>
        <p:guide pos="2880"/>
      </p:guideLst>
    </p:cSldViewPr>
  </p:slideViewPr>
  <p:outlineViewPr>
    <p:cViewPr>
      <p:scale>
        <a:sx n="33" d="100"/>
        <a:sy n="33" d="100"/>
      </p:scale>
      <p:origin x="30" y="415032"/>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52" d="100"/>
          <a:sy n="52" d="100"/>
        </p:scale>
        <p:origin x="-1962" y="-90"/>
      </p:cViewPr>
      <p:guideLst>
        <p:guide orient="horz" pos="3131"/>
        <p:guide pos="212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8F1AC55A-1796-42B3-BFEF-706E9F7108BD}" type="datetimeFigureOut">
              <a:rPr lang="tr-TR" smtClean="0"/>
              <a:t>26.02.2020</a:t>
            </a:fld>
            <a:endParaRPr lang="tr-TR"/>
          </a:p>
        </p:txBody>
      </p:sp>
      <p:sp>
        <p:nvSpPr>
          <p:cNvPr id="4" name="Altbilgi Yer Tutucusu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A56B3EF7-02B8-4CCD-87B6-6686F6012F98}" type="slidenum">
              <a:rPr lang="tr-TR" smtClean="0"/>
              <a:t>‹#›</a:t>
            </a:fld>
            <a:endParaRPr lang="tr-TR"/>
          </a:p>
        </p:txBody>
      </p:sp>
    </p:spTree>
    <p:extLst>
      <p:ext uri="{BB962C8B-B14F-4D97-AF65-F5344CB8AC3E}">
        <p14:creationId xmlns:p14="http://schemas.microsoft.com/office/powerpoint/2010/main" val="3978251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29837" cy="497126"/>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29761" y="0"/>
            <a:ext cx="2929837" cy="497126"/>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17090DE-FA67-4C87-95BE-F62710EAAA87}" type="datetimeFigureOut">
              <a:rPr lang="tr-TR"/>
              <a:pPr>
                <a:defRPr/>
              </a:pPr>
              <a:t>26.02.2020</a:t>
            </a:fld>
            <a:endParaRPr lang="tr-TR"/>
          </a:p>
        </p:txBody>
      </p:sp>
      <p:sp>
        <p:nvSpPr>
          <p:cNvPr id="4" name="3 Slayt Görüntüsü Yer Tutucusu"/>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29761" y="9443662"/>
            <a:ext cx="2929837" cy="497126"/>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651DDEAA-E846-45F0-9FA2-DA95F27689A2}" type="slidenum">
              <a:rPr lang="tr-TR" altLang="tr-TR"/>
              <a:pPr/>
              <a:t>‹#›</a:t>
            </a:fld>
            <a:endParaRPr lang="tr-TR" altLang="tr-TR"/>
          </a:p>
        </p:txBody>
      </p:sp>
    </p:spTree>
    <p:extLst>
      <p:ext uri="{BB962C8B-B14F-4D97-AF65-F5344CB8AC3E}">
        <p14:creationId xmlns:p14="http://schemas.microsoft.com/office/powerpoint/2010/main" val="39490414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51DDEAA-E846-45F0-9FA2-DA95F27689A2}" type="slidenum">
              <a:rPr lang="tr-TR" altLang="tr-TR" smtClean="0"/>
              <a:pPr/>
              <a:t>12</a:t>
            </a:fld>
            <a:endParaRPr lang="tr-TR" altLang="tr-TR"/>
          </a:p>
        </p:txBody>
      </p:sp>
    </p:spTree>
    <p:extLst>
      <p:ext uri="{BB962C8B-B14F-4D97-AF65-F5344CB8AC3E}">
        <p14:creationId xmlns:p14="http://schemas.microsoft.com/office/powerpoint/2010/main" val="2757104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4301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D8699C-E1FD-4577-939B-0700BACB9679}" type="slidenum">
              <a:rPr lang="tr-TR" altLang="tr-TR">
                <a:latin typeface="Calibri" panose="020F0502020204030204" pitchFamily="34" charset="0"/>
              </a:rPr>
              <a:pPr/>
              <a:t>36</a:t>
            </a:fld>
            <a:endParaRPr lang="tr-TR" altLang="tr-TR">
              <a:latin typeface="Calibri" panose="020F0502020204030204" pitchFamily="34" charset="0"/>
            </a:endParaRPr>
          </a:p>
        </p:txBody>
      </p:sp>
    </p:spTree>
    <p:extLst>
      <p:ext uri="{BB962C8B-B14F-4D97-AF65-F5344CB8AC3E}">
        <p14:creationId xmlns:p14="http://schemas.microsoft.com/office/powerpoint/2010/main" val="1348863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861048"/>
            <a:ext cx="1403648" cy="140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tr-TR"/>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7" name="Date Placeholder 6"/>
          <p:cNvSpPr>
            <a:spLocks noGrp="1"/>
          </p:cNvSpPr>
          <p:nvPr>
            <p:ph type="dt" sz="half" idx="10"/>
          </p:nvPr>
        </p:nvSpPr>
        <p:spPr/>
        <p:txBody>
          <a:bodyPr/>
          <a:lstStyle/>
          <a:p>
            <a:pPr>
              <a:defRPr/>
            </a:pPr>
            <a:fld id="{94E1900C-FFAA-4973-ABBD-801A97326A25}" type="datetimeFigureOut">
              <a:rPr lang="tr-TR" smtClean="0"/>
              <a:pPr>
                <a:defRPr/>
              </a:pPr>
              <a:t>26.02.2020</a:t>
            </a:fld>
            <a:endParaRPr lang="tr-TR"/>
          </a:p>
        </p:txBody>
      </p:sp>
      <p:sp>
        <p:nvSpPr>
          <p:cNvPr id="8" name="Slide Number Placeholder 7"/>
          <p:cNvSpPr>
            <a:spLocks noGrp="1"/>
          </p:cNvSpPr>
          <p:nvPr>
            <p:ph type="sldNum" sz="quarter" idx="11"/>
          </p:nvPr>
        </p:nvSpPr>
        <p:spPr/>
        <p:txBody>
          <a:bodyPr/>
          <a:lstStyle/>
          <a:p>
            <a:fld id="{E0C112A9-147C-4CA9-AA84-C67973F35FA5}" type="slidenum">
              <a:rPr lang="tr-TR" altLang="tr-TR" smtClean="0"/>
              <a:pPr/>
              <a:t>‹#›</a:t>
            </a:fld>
            <a:endParaRPr lang="tr-TR" altLang="tr-TR"/>
          </a:p>
        </p:txBody>
      </p:sp>
      <p:sp>
        <p:nvSpPr>
          <p:cNvPr id="9" name="Footer Placeholder 8"/>
          <p:cNvSpPr>
            <a:spLocks noGrp="1"/>
          </p:cNvSpPr>
          <p:nvPr>
            <p:ph type="ftr" sz="quarter" idx="12"/>
          </p:nvPr>
        </p:nvSpPr>
        <p:spPr/>
        <p:txBody>
          <a:bodyPr/>
          <a:lstStyle/>
          <a:p>
            <a:pPr>
              <a:defRPr/>
            </a:pPr>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pPr>
              <a:defRPr/>
            </a:pPr>
            <a:fld id="{7097EBAC-CCF2-43B7-AFB3-A875D2375AAB}" type="datetimeFigureOut">
              <a:rPr lang="tr-TR" smtClean="0"/>
              <a:pPr>
                <a:defRPr/>
              </a:pPr>
              <a:t>26.02.2020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3B55332D-39CD-4F69-84BC-1D4B5A71436D}" type="slidenum">
              <a:rPr lang="tr-TR" altLang="tr-TR" smtClean="0"/>
              <a:pPr/>
              <a:t>‹#›</a:t>
            </a:fld>
            <a:endParaRPr lang="tr-TR" altLang="tr-TR"/>
          </a:p>
        </p:txBody>
      </p:sp>
      <p:pic>
        <p:nvPicPr>
          <p:cNvPr id="7" name="Picture 4" descr="sdÃ¼ logo png ile ilgili gÃ¶rsel sonucu"/>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060" y="359109"/>
            <a:ext cx="1212171" cy="12121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pPr>
              <a:defRPr/>
            </a:pPr>
            <a:fld id="{D9B71A89-65EA-43EB-A2AF-3DA5F6E72F9F}" type="datetimeFigureOut">
              <a:rPr lang="tr-TR" smtClean="0"/>
              <a:pPr>
                <a:defRPr/>
              </a:pPr>
              <a:t>26.02.2020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E79E16FE-A839-41CC-8DF6-530413112FF7}" type="slidenum">
              <a:rPr lang="tr-TR" altLang="tr-TR" smtClean="0"/>
              <a:pPr/>
              <a:t>‹#›</a:t>
            </a:fld>
            <a:endParaRPr lang="tr-TR" altLang="tr-TR"/>
          </a:p>
        </p:txBody>
      </p:sp>
      <p:pic>
        <p:nvPicPr>
          <p:cNvPr id="7" name="Picture 4" descr="sdÃ¼ logo png ile ilgili gÃ¶rsel sonucu"/>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3498" y="359110"/>
            <a:ext cx="1212171" cy="12121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tr-TR"/>
              <a:t>Asıl başlık stili için tıklatın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pPr>
              <a:defRPr/>
            </a:pPr>
            <a:fld id="{83BFEACE-388C-4CB0-AF4B-437EDA8C99B2}" type="datetimeFigureOut">
              <a:rPr lang="tr-TR" smtClean="0"/>
              <a:pPr>
                <a:defRPr/>
              </a:pPr>
              <a:t>26.02.2020</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a:xfrm>
            <a:off x="511228" y="4983088"/>
            <a:ext cx="584978" cy="365125"/>
          </a:xfrm>
        </p:spPr>
        <p:txBody>
          <a:bodyPr/>
          <a:lstStyle/>
          <a:p>
            <a:fld id="{3986A36F-E693-41A7-9F0F-D96BC7E8DAA0}" type="slidenum">
              <a:rPr lang="tr-TR" altLang="tr-TR" smtClean="0"/>
              <a:pPr/>
              <a:t>‹#›</a:t>
            </a:fld>
            <a:endParaRPr lang="tr-TR" altLang="tr-TR" dirty="0"/>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1520" y="4077072"/>
            <a:ext cx="1403648" cy="140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687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74" y="0"/>
            <a:ext cx="1403648" cy="140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47664" y="0"/>
            <a:ext cx="7128792" cy="1600200"/>
          </a:xfrm>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endParaRPr lang="en-US" dirty="0"/>
          </a:p>
        </p:txBody>
      </p:sp>
      <p:sp>
        <p:nvSpPr>
          <p:cNvPr id="4" name="Date Placeholder 3"/>
          <p:cNvSpPr>
            <a:spLocks noGrp="1"/>
          </p:cNvSpPr>
          <p:nvPr>
            <p:ph type="dt" sz="half" idx="10"/>
          </p:nvPr>
        </p:nvSpPr>
        <p:spPr/>
        <p:txBody>
          <a:bodyPr/>
          <a:lstStyle/>
          <a:p>
            <a:pPr>
              <a:defRPr/>
            </a:pPr>
            <a:fld id="{3726A771-0650-4386-B2E9-4E66105DD38F}" type="datetimeFigureOut">
              <a:rPr lang="tr-TR" smtClean="0"/>
              <a:pPr>
                <a:defRPr/>
              </a:pPr>
              <a:t>26.02.2020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067533CC-2D6B-4722-A6F0-5F277A2C95AC}" type="slidenum">
              <a:rPr lang="tr-TR" altLang="tr-TR" smtClean="0"/>
              <a:pPr/>
              <a:t>‹#›</a:t>
            </a:fld>
            <a:endParaRPr lang="tr-TR" altLang="tr-TR"/>
          </a:p>
        </p:txBody>
      </p:sp>
      <p:sp>
        <p:nvSpPr>
          <p:cNvPr id="7" name="Dikdörtgen 6"/>
          <p:cNvSpPr/>
          <p:nvPr userDrawn="1"/>
        </p:nvSpPr>
        <p:spPr>
          <a:xfrm>
            <a:off x="2265407" y="3244334"/>
            <a:ext cx="184731" cy="369332"/>
          </a:xfrm>
          <a:prstGeom prst="rect">
            <a:avLst/>
          </a:prstGeom>
        </p:spPr>
        <p:txBody>
          <a:bodyPr wrap="none">
            <a:spAutoFit/>
          </a:bodyPr>
          <a:lstStyle/>
          <a:p>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11"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787850"/>
            <a:ext cx="1403648" cy="140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dirty="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dirty="0"/>
              <a:t>Asıl metin stillerini düzenlemek için tıklatın</a:t>
            </a:r>
          </a:p>
        </p:txBody>
      </p:sp>
      <p:sp>
        <p:nvSpPr>
          <p:cNvPr id="4" name="Date Placeholder 3"/>
          <p:cNvSpPr>
            <a:spLocks noGrp="1"/>
          </p:cNvSpPr>
          <p:nvPr>
            <p:ph type="dt" sz="half" idx="10"/>
          </p:nvPr>
        </p:nvSpPr>
        <p:spPr/>
        <p:txBody>
          <a:bodyPr/>
          <a:lstStyle/>
          <a:p>
            <a:pPr>
              <a:defRPr/>
            </a:pPr>
            <a:fld id="{992FA92E-6FFC-48FF-93B2-1557D14C39D3}" type="datetimeFigureOut">
              <a:rPr lang="tr-TR" smtClean="0"/>
              <a:pPr>
                <a:defRPr/>
              </a:pPr>
              <a:t>26.02.2020</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fld id="{D6FAF2E4-579F-4086-9116-2BE12D807E35}" type="slidenum">
              <a:rPr lang="tr-TR" altLang="tr-TR" smtClean="0"/>
              <a:pPr/>
              <a:t>‹#›</a:t>
            </a:fld>
            <a:endParaRPr lang="tr-TR" altLang="tr-T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74" y="0"/>
            <a:ext cx="1403648" cy="140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tr-TR" dirty="0"/>
              <a:t>Asıl başlık stili için tıklatın</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a:defRPr/>
            </a:pPr>
            <a:fld id="{57D76DA4-1AC6-46B1-A58B-616BCA851366}" type="datetimeFigureOut">
              <a:rPr lang="tr-TR" smtClean="0"/>
              <a:pPr>
                <a:defRPr/>
              </a:pPr>
              <a:t>26.02.2020</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fld id="{406709B7-E1E7-4C5F-AAF7-30608F330889}" type="slidenum">
              <a:rPr lang="tr-TR" altLang="tr-TR" smtClean="0"/>
              <a:pPr/>
              <a:t>‹#›</a:t>
            </a:fld>
            <a:endParaRPr lang="tr-TR" altLang="tr-TR"/>
          </a:p>
        </p:txBody>
      </p:sp>
      <p:sp>
        <p:nvSpPr>
          <p:cNvPr id="9" name="Content Placeholder 8"/>
          <p:cNvSpPr>
            <a:spLocks noGrp="1"/>
          </p:cNvSpPr>
          <p:nvPr>
            <p:ph sz="quarter" idx="13"/>
          </p:nvPr>
        </p:nvSpPr>
        <p:spPr>
          <a:xfrm>
            <a:off x="365760" y="1600200"/>
            <a:ext cx="4041648" cy="452628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74" y="0"/>
            <a:ext cx="1403648" cy="140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7" name="Date Placeholder 6"/>
          <p:cNvSpPr>
            <a:spLocks noGrp="1"/>
          </p:cNvSpPr>
          <p:nvPr>
            <p:ph type="dt" sz="half" idx="10"/>
          </p:nvPr>
        </p:nvSpPr>
        <p:spPr/>
        <p:txBody>
          <a:bodyPr/>
          <a:lstStyle/>
          <a:p>
            <a:pPr>
              <a:defRPr/>
            </a:pPr>
            <a:fld id="{8DD1DF5F-CDA7-4F4B-8274-4CBDDE5691DB}" type="datetimeFigureOut">
              <a:rPr lang="tr-TR" smtClean="0"/>
              <a:pPr>
                <a:defRPr/>
              </a:pPr>
              <a:t>26.02.2020</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fld id="{2FBDCD3F-25AD-4016-B839-47F50C8C800D}" type="slidenum">
              <a:rPr lang="tr-TR" altLang="tr-TR" smtClean="0"/>
              <a:pPr/>
              <a:t>‹#›</a:t>
            </a:fld>
            <a:endParaRPr lang="tr-TR" altLang="tr-TR"/>
          </a:p>
        </p:txBody>
      </p:sp>
      <p:sp>
        <p:nvSpPr>
          <p:cNvPr id="11" name="Content Placeholder 10"/>
          <p:cNvSpPr>
            <a:spLocks noGrp="1"/>
          </p:cNvSpPr>
          <p:nvPr>
            <p:ph sz="quarter" idx="13"/>
          </p:nvPr>
        </p:nvSpPr>
        <p:spPr>
          <a:xfrm>
            <a:off x="457200" y="2212848"/>
            <a:ext cx="4041648" cy="391363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74" y="0"/>
            <a:ext cx="1403648" cy="140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pPr>
              <a:defRPr/>
            </a:pPr>
            <a:fld id="{E40337E5-A4C5-44AB-9189-07AFA7FF90D0}" type="datetimeFigureOut">
              <a:rPr lang="tr-TR" smtClean="0"/>
              <a:pPr>
                <a:defRPr/>
              </a:pPr>
              <a:t>26.02.2020</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fld id="{7665CAB7-CF2E-4276-B2B6-577A6BDA5564}" type="slidenum">
              <a:rPr lang="tr-TR" altLang="tr-TR" smtClean="0"/>
              <a:pPr/>
              <a:t>‹#›</a:t>
            </a:fld>
            <a:endParaRPr lang="tr-TR" alt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8047CD9-CAC0-482A-A971-05064C1D4E3F}" type="datetimeFigureOut">
              <a:rPr lang="tr-TR" smtClean="0"/>
              <a:pPr>
                <a:defRPr/>
              </a:pPr>
              <a:t>26.02.2020</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fld id="{AAA78D18-997F-4161-AF84-9F3D406A30F9}" type="slidenum">
              <a:rPr lang="tr-TR" altLang="tr-TR" smtClean="0"/>
              <a:pPr/>
              <a:t>‹#›</a:t>
            </a:fld>
            <a:endParaRPr lang="tr-TR" altLang="tr-TR"/>
          </a:p>
        </p:txBody>
      </p:sp>
      <p:pic>
        <p:nvPicPr>
          <p:cNvPr id="5" name="Picture 4" descr="sdÃ¼ logo png ile ilgili gÃ¶rsel sonucu"/>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536" y="359110"/>
            <a:ext cx="1212171" cy="12121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tr-TR"/>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pPr>
              <a:defRPr/>
            </a:pPr>
            <a:fld id="{B60448AB-777A-4E6E-96AB-92A72B30347F}" type="datetimeFigureOut">
              <a:rPr lang="tr-TR" smtClean="0"/>
              <a:pPr>
                <a:defRPr/>
              </a:pPr>
              <a:t>26.02.2020</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fld id="{1093813D-4BFD-4990-A82A-A149C2E46E1F}" type="slidenum">
              <a:rPr lang="tr-TR" altLang="tr-TR" smtClean="0"/>
              <a:pPr/>
              <a:t>‹#›</a:t>
            </a:fld>
            <a:endParaRPr lang="tr-TR" altLang="tr-TR"/>
          </a:p>
        </p:txBody>
      </p:sp>
      <p:pic>
        <p:nvPicPr>
          <p:cNvPr id="8" name="Picture 4" descr="sdÃ¼ logo png ile ilgili gÃ¶rsel sonucu"/>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8243" y="359110"/>
            <a:ext cx="1212171" cy="12121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tr-TR"/>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pPr>
              <a:defRPr/>
            </a:pPr>
            <a:fld id="{F01F8E18-9ECB-4F1A-B911-F9A8CDD3C925}" type="datetimeFigureOut">
              <a:rPr lang="tr-TR" smtClean="0"/>
              <a:pPr>
                <a:defRPr/>
              </a:pPr>
              <a:t>26.02.2020</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fld id="{8CBDEA4A-F27E-428A-A27B-81EAC9B4402B}" type="slidenum">
              <a:rPr lang="tr-TR" altLang="tr-TR" smtClean="0"/>
              <a:pPr/>
              <a:t>‹#›</a:t>
            </a:fld>
            <a:endParaRPr lang="tr-TR" altLang="tr-TR"/>
          </a:p>
        </p:txBody>
      </p:sp>
      <p:pic>
        <p:nvPicPr>
          <p:cNvPr id="8" name="Picture 4" descr="sdÃ¼ logo png ile ilgili gÃ¶rsel sonucu"/>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8243" y="4558576"/>
            <a:ext cx="1212171" cy="12121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a:t>Asıl başlık stili için tıklatın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fld id="{83BFEACE-388C-4CB0-AF4B-437EDA8C99B2}" type="datetimeFigureOut">
              <a:rPr lang="tr-TR" smtClean="0"/>
              <a:pPr>
                <a:defRPr/>
              </a:pPr>
              <a:t>26.02.2020</a:t>
            </a:fld>
            <a:endParaRPr lang="tr-T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tr-T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986A36F-E693-41A7-9F0F-D96BC7E8DAA0}" type="slidenum">
              <a:rPr lang="tr-TR" altLang="tr-TR" smtClean="0"/>
              <a:pPr/>
              <a:t>‹#›</a:t>
            </a:fld>
            <a:endParaRPr lang="tr-TR" altLang="tr-T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mevlana.isparta.edu.tr/tr/protokoller/protokol-yapilan-ulkeler-10352s.html"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mevlana.isparta.edu.tr/t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eb2.isparta.edu.tr/mevlan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gelen-giden%20belgeler/ogrenim-protokolu-08022019.docx"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hyperlink" Target="ogrenci-bilgi-formu-08022019.docx"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ogrenci-kabul-belgesi-08022019.docx" TargetMode="Externa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5.wdp"/><Relationship Id="rId2" Type="http://schemas.openxmlformats.org/officeDocument/2006/relationships/hyperlink" Target="ogrenci-yukumluluk-sozlesmesi-08022019.docx"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ogrenci-beyannamesi-08022019.docx" TargetMode="Externa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mevlana.sdu.edu.tr/en/dokumanlar/active-protocols" TargetMode="External"/><Relationship Id="rId2" Type="http://schemas.openxmlformats.org/officeDocument/2006/relationships/hyperlink" Target="http://mevlana.isparta.edu.tr/tr/protokoller/protokol-yapilan-ulkeler-10352s.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1970894" y="332656"/>
            <a:ext cx="5514950" cy="1728192"/>
          </a:xfrm>
        </p:spPr>
        <p:txBody>
          <a:bodyPr rtlCol="0">
            <a:noAutofit/>
          </a:bodyPr>
          <a:lstStyle/>
          <a:p>
            <a:pPr>
              <a:defRPr/>
            </a:pPr>
            <a:r>
              <a:rPr lang="tr-TR" sz="3200" b="1" dirty="0"/>
              <a:t>ISPARTA UYGULAMALI BİLİMLER ÜNİVERSİTESİ MEVLANA DEĞİŞİM PROGRAMI</a:t>
            </a:r>
            <a:endParaRPr lang="tr-TR" sz="3200" b="1" dirty="0">
              <a:effectLst>
                <a:outerShdw blurRad="38100" dist="38100" dir="2700000" algn="tl">
                  <a:srgbClr val="000000">
                    <a:alpha val="43137"/>
                  </a:srgbClr>
                </a:outerShdw>
              </a:effectLst>
              <a:latin typeface="Arabic Typesetting" pitchFamily="66" charset="-78"/>
              <a:cs typeface="Arabic Typesetting"/>
            </a:endParaRPr>
          </a:p>
        </p:txBody>
      </p:sp>
      <p:pic>
        <p:nvPicPr>
          <p:cNvPr id="2051" name="3 İçerik Yer Tutucusu" descr="Mevlana_Celaleddini_Rumi_by_Emtila.jp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1341" y="2214070"/>
            <a:ext cx="8091107" cy="3417243"/>
          </a:xfrm>
        </p:spPr>
      </p:pic>
      <p:sp>
        <p:nvSpPr>
          <p:cNvPr id="10" name="9 Dikdörtgen"/>
          <p:cNvSpPr/>
          <p:nvPr/>
        </p:nvSpPr>
        <p:spPr>
          <a:xfrm>
            <a:off x="971600" y="5661248"/>
            <a:ext cx="7554739" cy="1077218"/>
          </a:xfrm>
          <a:prstGeom prst="rect">
            <a:avLst/>
          </a:prstGeom>
        </p:spPr>
        <p:txBody>
          <a:bodyPr wrap="square">
            <a:spAutoFit/>
          </a:bodyPr>
          <a:lstStyle/>
          <a:p>
            <a:pPr eaLnBrk="1" fontAlgn="auto" hangingPunct="1">
              <a:spcBef>
                <a:spcPts val="0"/>
              </a:spcBef>
              <a:spcAft>
                <a:spcPts val="0"/>
              </a:spcAft>
              <a:defRPr/>
            </a:pPr>
            <a:r>
              <a:rPr lang="tr-TR" sz="1600" b="1" i="1" dirty="0">
                <a:solidFill>
                  <a:schemeClr val="tx1">
                    <a:lumMod val="75000"/>
                    <a:lumOff val="25000"/>
                  </a:schemeClr>
                </a:solidFill>
                <a:effectLst>
                  <a:outerShdw blurRad="38100" dist="38100" dir="2700000" algn="tl">
                    <a:srgbClr val="000000">
                      <a:alpha val="43137"/>
                    </a:srgbClr>
                  </a:outerShdw>
                </a:effectLst>
                <a:latin typeface="Constantia" pitchFamily="18" charset="0"/>
                <a:cs typeface="+mn-cs"/>
              </a:rPr>
              <a:t>Gel, gel, ne olursan ol yine gel, ister kafir, ister </a:t>
            </a:r>
            <a:r>
              <a:rPr lang="tr-TR" sz="1600" b="1" i="1" dirty="0" err="1">
                <a:solidFill>
                  <a:schemeClr val="tx1">
                    <a:lumMod val="75000"/>
                    <a:lumOff val="25000"/>
                  </a:schemeClr>
                </a:solidFill>
                <a:effectLst>
                  <a:outerShdw blurRad="38100" dist="38100" dir="2700000" algn="tl">
                    <a:srgbClr val="000000">
                      <a:alpha val="43137"/>
                    </a:srgbClr>
                  </a:outerShdw>
                </a:effectLst>
                <a:latin typeface="Constantia" pitchFamily="18" charset="0"/>
                <a:cs typeface="+mn-cs"/>
              </a:rPr>
              <a:t>mecusi</a:t>
            </a:r>
            <a:r>
              <a:rPr lang="tr-TR" sz="1600" b="1" i="1" dirty="0">
                <a:solidFill>
                  <a:schemeClr val="tx1">
                    <a:lumMod val="75000"/>
                    <a:lumOff val="25000"/>
                  </a:schemeClr>
                </a:solidFill>
                <a:effectLst>
                  <a:outerShdw blurRad="38100" dist="38100" dir="2700000" algn="tl">
                    <a:srgbClr val="000000">
                      <a:alpha val="43137"/>
                    </a:srgbClr>
                  </a:outerShdw>
                </a:effectLst>
                <a:latin typeface="Constantia" pitchFamily="18" charset="0"/>
                <a:cs typeface="+mn-cs"/>
              </a:rPr>
              <a:t>, ister puta tapan ol yine gel,</a:t>
            </a:r>
            <a:br>
              <a:rPr lang="tr-TR" sz="1600" b="1" i="1" dirty="0">
                <a:solidFill>
                  <a:schemeClr val="tx1">
                    <a:lumMod val="75000"/>
                    <a:lumOff val="25000"/>
                  </a:schemeClr>
                </a:solidFill>
                <a:effectLst>
                  <a:outerShdw blurRad="38100" dist="38100" dir="2700000" algn="tl">
                    <a:srgbClr val="000000">
                      <a:alpha val="43137"/>
                    </a:srgbClr>
                  </a:outerShdw>
                </a:effectLst>
                <a:latin typeface="Constantia" pitchFamily="18" charset="0"/>
                <a:cs typeface="+mn-cs"/>
              </a:rPr>
            </a:br>
            <a:r>
              <a:rPr lang="tr-TR" sz="1600" b="1" i="1" dirty="0">
                <a:solidFill>
                  <a:schemeClr val="tx1">
                    <a:lumMod val="75000"/>
                    <a:lumOff val="25000"/>
                  </a:schemeClr>
                </a:solidFill>
                <a:effectLst>
                  <a:outerShdw blurRad="38100" dist="38100" dir="2700000" algn="tl">
                    <a:srgbClr val="000000">
                      <a:alpha val="43137"/>
                    </a:srgbClr>
                  </a:outerShdw>
                </a:effectLst>
                <a:latin typeface="Constantia" pitchFamily="18" charset="0"/>
                <a:cs typeface="+mn-cs"/>
              </a:rPr>
              <a:t>bizim dergahımız, ümitsizlik dergahı değildir, yüz kere tövbeni bozmuş olsan da yine gel…</a:t>
            </a:r>
            <a:endParaRPr lang="tr-TR" sz="1600" b="1" dirty="0">
              <a:solidFill>
                <a:schemeClr val="tx1">
                  <a:lumMod val="75000"/>
                  <a:lumOff val="25000"/>
                </a:schemeClr>
              </a:solidFill>
              <a:effectLst>
                <a:outerShdw blurRad="38100" dist="38100" dir="2700000" algn="tl">
                  <a:srgbClr val="000000">
                    <a:alpha val="43137"/>
                  </a:srgbClr>
                </a:outerShdw>
              </a:effectLst>
              <a:latin typeface="Constantia" pitchFamily="18" charset="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randombar(horizontal)">
                                      <p:cBhvr>
                                        <p:cTn id="11" dur="500"/>
                                        <p:tgtEl>
                                          <p:spTgt spid="205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0"/>
            <a:ext cx="7283152" cy="1600200"/>
          </a:xfrm>
        </p:spPr>
        <p:txBody>
          <a:bodyPr/>
          <a:lstStyle/>
          <a:p>
            <a:endParaRPr lang="tr-TR" dirty="0"/>
          </a:p>
        </p:txBody>
      </p:sp>
      <p:graphicFrame>
        <p:nvGraphicFramePr>
          <p:cNvPr id="3" name="Tablo 2"/>
          <p:cNvGraphicFramePr>
            <a:graphicFrameLocks noGrp="1"/>
          </p:cNvGraphicFramePr>
          <p:nvPr>
            <p:extLst>
              <p:ext uri="{D42A27DB-BD31-4B8C-83A1-F6EECF244321}">
                <p14:modId xmlns:p14="http://schemas.microsoft.com/office/powerpoint/2010/main" val="2759009853"/>
              </p:ext>
            </p:extLst>
          </p:nvPr>
        </p:nvGraphicFramePr>
        <p:xfrm>
          <a:off x="1043608" y="1916832"/>
          <a:ext cx="7416824" cy="3744415"/>
        </p:xfrm>
        <a:graphic>
          <a:graphicData uri="http://schemas.openxmlformats.org/drawingml/2006/table">
            <a:tbl>
              <a:tblPr firstRow="1" bandRow="1">
                <a:tableStyleId>{5C22544A-7EE6-4342-B048-85BDC9FD1C3A}</a:tableStyleId>
              </a:tblPr>
              <a:tblGrid>
                <a:gridCol w="7416824"/>
              </a:tblGrid>
              <a:tr h="690147">
                <a:tc>
                  <a:txBody>
                    <a:bodyPr/>
                    <a:lstStyle/>
                    <a:p>
                      <a:pPr algn="ctr"/>
                      <a:r>
                        <a:rPr lang="tr-TR" sz="3200" dirty="0" smtClean="0">
                          <a:solidFill>
                            <a:schemeClr val="tx2"/>
                          </a:solidFill>
                          <a:effectLst>
                            <a:outerShdw blurRad="38100" dist="38100" dir="2700000" algn="tl">
                              <a:srgbClr val="000000">
                                <a:alpha val="43137"/>
                              </a:srgbClr>
                            </a:outerShdw>
                          </a:effectLst>
                        </a:rPr>
                        <a:t>ULUSAL İKİLİ ANLAŞMALAR</a:t>
                      </a:r>
                      <a:endParaRPr lang="tr-TR" sz="3200" dirty="0">
                        <a:solidFill>
                          <a:schemeClr val="tx2"/>
                        </a:solidFill>
                        <a:effectLst>
                          <a:outerShdw blurRad="38100" dist="38100" dir="2700000" algn="tl">
                            <a:srgbClr val="000000">
                              <a:alpha val="43137"/>
                            </a:srgbClr>
                          </a:outerShdw>
                        </a:effectLst>
                      </a:endParaRPr>
                    </a:p>
                  </a:txBody>
                  <a:tcPr>
                    <a:solidFill>
                      <a:schemeClr val="bg2"/>
                    </a:solidFill>
                  </a:tcPr>
                </a:tc>
              </a:tr>
              <a:tr h="763567">
                <a:tc>
                  <a:txBody>
                    <a:bodyPr/>
                    <a:lstStyle/>
                    <a:p>
                      <a:pPr algn="ctr"/>
                      <a:r>
                        <a:rPr lang="tr-TR" sz="1800" b="0" i="0" kern="1200" dirty="0" err="1" smtClean="0">
                          <a:solidFill>
                            <a:schemeClr val="dk1"/>
                          </a:solidFill>
                          <a:effectLst/>
                          <a:latin typeface="+mn-lt"/>
                          <a:ea typeface="+mn-ea"/>
                          <a:cs typeface="+mn-cs"/>
                        </a:rPr>
                        <a:t>Come</a:t>
                      </a:r>
                      <a:r>
                        <a:rPr lang="tr-TR" sz="1800" b="0" i="0" kern="1200" dirty="0" smtClean="0">
                          <a:solidFill>
                            <a:schemeClr val="dk1"/>
                          </a:solidFill>
                          <a:effectLst/>
                          <a:latin typeface="+mn-lt"/>
                          <a:ea typeface="+mn-ea"/>
                          <a:cs typeface="+mn-cs"/>
                        </a:rPr>
                        <a:t> </a:t>
                      </a:r>
                      <a:r>
                        <a:rPr lang="tr-TR" sz="1800" b="0" i="0" kern="1200" dirty="0" err="1" smtClean="0">
                          <a:solidFill>
                            <a:schemeClr val="dk1"/>
                          </a:solidFill>
                          <a:effectLst/>
                          <a:latin typeface="+mn-lt"/>
                          <a:ea typeface="+mn-ea"/>
                          <a:cs typeface="+mn-cs"/>
                        </a:rPr>
                        <a:t>to</a:t>
                      </a:r>
                      <a:r>
                        <a:rPr lang="tr-TR" sz="1800" b="0" i="0" kern="1200" dirty="0" smtClean="0">
                          <a:solidFill>
                            <a:schemeClr val="dk1"/>
                          </a:solidFill>
                          <a:effectLst/>
                          <a:latin typeface="+mn-lt"/>
                          <a:ea typeface="+mn-ea"/>
                          <a:cs typeface="+mn-cs"/>
                        </a:rPr>
                        <a:t> </a:t>
                      </a:r>
                      <a:r>
                        <a:rPr lang="tr-TR" sz="1800" b="0" i="0" kern="1200" dirty="0" err="1" smtClean="0">
                          <a:solidFill>
                            <a:schemeClr val="dk1"/>
                          </a:solidFill>
                          <a:effectLst/>
                          <a:latin typeface="+mn-lt"/>
                          <a:ea typeface="+mn-ea"/>
                          <a:cs typeface="+mn-cs"/>
                        </a:rPr>
                        <a:t>Turkey</a:t>
                      </a:r>
                      <a:endParaRPr lang="tr-TR" dirty="0"/>
                    </a:p>
                  </a:txBody>
                  <a:tcPr/>
                </a:tc>
              </a:tr>
              <a:tr h="763567">
                <a:tc>
                  <a:txBody>
                    <a:bodyPr/>
                    <a:lstStyle/>
                    <a:p>
                      <a:pPr algn="ctr"/>
                      <a:r>
                        <a:rPr lang="tr-TR" sz="1800" b="0" i="0" kern="1200" dirty="0" smtClean="0">
                          <a:solidFill>
                            <a:schemeClr val="dk1"/>
                          </a:solidFill>
                          <a:effectLst/>
                          <a:latin typeface="+mn-lt"/>
                          <a:ea typeface="+mn-ea"/>
                          <a:cs typeface="+mn-cs"/>
                        </a:rPr>
                        <a:t>Gazi Üniversitesi</a:t>
                      </a:r>
                      <a:endParaRPr lang="tr-TR" dirty="0"/>
                    </a:p>
                  </a:txBody>
                  <a:tcPr/>
                </a:tc>
              </a:tr>
              <a:tr h="763567">
                <a:tc>
                  <a:txBody>
                    <a:bodyPr/>
                    <a:lstStyle/>
                    <a:p>
                      <a:pPr algn="ctr"/>
                      <a:r>
                        <a:rPr lang="tr-TR" sz="1800" b="0" i="0" kern="1200" dirty="0" smtClean="0">
                          <a:solidFill>
                            <a:schemeClr val="dk1"/>
                          </a:solidFill>
                          <a:effectLst/>
                          <a:latin typeface="+mn-lt"/>
                          <a:ea typeface="+mn-ea"/>
                          <a:cs typeface="+mn-cs"/>
                        </a:rPr>
                        <a:t>İstanbul Gedik Üniversitesi</a:t>
                      </a:r>
                      <a:endParaRPr lang="tr-TR" dirty="0"/>
                    </a:p>
                  </a:txBody>
                  <a:tcPr/>
                </a:tc>
              </a:tr>
              <a:tr h="763567">
                <a:tc>
                  <a:txBody>
                    <a:bodyPr/>
                    <a:lstStyle/>
                    <a:p>
                      <a:pPr algn="ctr"/>
                      <a:r>
                        <a:rPr lang="tr-TR" sz="1800" b="0" i="0" kern="1200" dirty="0" smtClean="0">
                          <a:solidFill>
                            <a:schemeClr val="dk1"/>
                          </a:solidFill>
                          <a:effectLst/>
                          <a:latin typeface="+mn-lt"/>
                          <a:ea typeface="+mn-ea"/>
                          <a:cs typeface="+mn-cs"/>
                        </a:rPr>
                        <a:t>Sakarya Uygulamalı Bilimler Üniversitesi</a:t>
                      </a:r>
                      <a:endParaRPr lang="tr-TR" dirty="0"/>
                    </a:p>
                  </a:txBody>
                  <a:tcPr/>
                </a:tc>
              </a:tr>
            </a:tbl>
          </a:graphicData>
        </a:graphic>
      </p:graphicFrame>
    </p:spTree>
    <p:extLst>
      <p:ext uri="{BB962C8B-B14F-4D97-AF65-F5344CB8AC3E}">
        <p14:creationId xmlns:p14="http://schemas.microsoft.com/office/powerpoint/2010/main" val="3468584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883" b="70883"/>
          <a:stretch/>
        </p:blipFill>
        <p:spPr bwMode="auto">
          <a:xfrm>
            <a:off x="1619672" y="0"/>
            <a:ext cx="7524328" cy="386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Yer Tutucusu 3"/>
          <p:cNvSpPr>
            <a:spLocks noGrp="1"/>
          </p:cNvSpPr>
          <p:nvPr>
            <p:ph type="body" idx="1"/>
          </p:nvPr>
        </p:nvSpPr>
        <p:spPr>
          <a:xfrm>
            <a:off x="828742" y="5044137"/>
            <a:ext cx="7772400" cy="1131887"/>
          </a:xfrm>
        </p:spPr>
        <p:txBody>
          <a:bodyPr>
            <a:noAutofit/>
          </a:bodyPr>
          <a:lstStyle/>
          <a:p>
            <a:r>
              <a:rPr lang="tr-TR" sz="1800" dirty="0">
                <a:solidFill>
                  <a:schemeClr val="tx1"/>
                </a:solidFill>
              </a:rPr>
              <a:t>Güncel liste için </a:t>
            </a:r>
          </a:p>
          <a:p>
            <a:r>
              <a:rPr lang="tr-TR" sz="1800" dirty="0">
                <a:solidFill>
                  <a:schemeClr val="tx1"/>
                </a:solidFill>
                <a:hlinkClick r:id="rId3"/>
              </a:rPr>
              <a:t>http://</a:t>
            </a:r>
            <a:r>
              <a:rPr lang="tr-TR" sz="1800" dirty="0" smtClean="0">
                <a:solidFill>
                  <a:schemeClr val="tx1"/>
                </a:solidFill>
                <a:hlinkClick r:id="rId3"/>
              </a:rPr>
              <a:t>mevlana.isparta.edu.tr/tr/protokoller/protokol-yapilan-ulkeler-10352s.html</a:t>
            </a:r>
            <a:r>
              <a:rPr lang="tr-TR" sz="1800" dirty="0" smtClean="0">
                <a:solidFill>
                  <a:schemeClr val="tx1"/>
                </a:solidFill>
              </a:rPr>
              <a:t> Adresini </a:t>
            </a:r>
            <a:r>
              <a:rPr lang="tr-TR" sz="1800" dirty="0">
                <a:solidFill>
                  <a:schemeClr val="tx1"/>
                </a:solidFill>
              </a:rPr>
              <a:t>kontrol edebilirsiniz.</a:t>
            </a:r>
          </a:p>
        </p:txBody>
      </p:sp>
      <p:sp>
        <p:nvSpPr>
          <p:cNvPr id="5" name="Dikdörtgen 4"/>
          <p:cNvSpPr/>
          <p:nvPr/>
        </p:nvSpPr>
        <p:spPr>
          <a:xfrm>
            <a:off x="4283968" y="2564904"/>
            <a:ext cx="1548172" cy="1152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195736" y="91593"/>
            <a:ext cx="2304256" cy="5626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290066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08175" y="549275"/>
            <a:ext cx="6778625" cy="868363"/>
          </a:xfrm>
        </p:spPr>
        <p:txBody>
          <a:bodyPr rtlCol="0">
            <a:normAutofit/>
          </a:bodyPr>
          <a:lstStyle/>
          <a:p>
            <a:pPr eaLnBrk="1" fontAlgn="auto" hangingPunct="1">
              <a:spcAft>
                <a:spcPts val="0"/>
              </a:spcAft>
              <a:defRPr/>
            </a:pPr>
            <a:r>
              <a:rPr lang="tr-TR" b="1" dirty="0">
                <a:effectLst>
                  <a:outerShdw blurRad="38100" dist="38100" dir="2700000" algn="tl">
                    <a:srgbClr val="000000">
                      <a:alpha val="43137"/>
                    </a:srgbClr>
                  </a:outerShdw>
                </a:effectLst>
              </a:rPr>
              <a:t>BAŞVURU SÜRECİ</a:t>
            </a:r>
          </a:p>
        </p:txBody>
      </p:sp>
      <p:sp>
        <p:nvSpPr>
          <p:cNvPr id="3" name="İçerik Yer Tutucusu 2"/>
          <p:cNvSpPr>
            <a:spLocks noGrp="1"/>
          </p:cNvSpPr>
          <p:nvPr>
            <p:ph idx="1"/>
          </p:nvPr>
        </p:nvSpPr>
        <p:spPr/>
        <p:txBody>
          <a:bodyPr>
            <a:normAutofit/>
          </a:bodyPr>
          <a:lstStyle/>
          <a:p>
            <a:r>
              <a:rPr lang="tr-TR" b="1" dirty="0">
                <a:solidFill>
                  <a:schemeClr val="tx1"/>
                </a:solidFill>
              </a:rPr>
              <a:t>Başvurunun Yapılması</a:t>
            </a:r>
          </a:p>
          <a:p>
            <a:pPr marL="457200" lvl="1" indent="0">
              <a:buNone/>
            </a:pPr>
            <a:r>
              <a:rPr lang="tr-TR" i="1" dirty="0">
                <a:solidFill>
                  <a:schemeClr val="tx1"/>
                </a:solidFill>
              </a:rPr>
              <a:t>Genellikle her yıl Şubat-Mart ayları arasında olmakla birlikte kesin tarih </a:t>
            </a:r>
            <a:r>
              <a:rPr lang="tr-TR" b="1" i="1" dirty="0">
                <a:solidFill>
                  <a:schemeClr val="tx1"/>
                </a:solidFill>
              </a:rPr>
              <a:t>YÖK (Yükseköğretim Kurulu Başkanlığı)</a:t>
            </a:r>
            <a:r>
              <a:rPr lang="tr-TR" i="1" dirty="0">
                <a:solidFill>
                  <a:schemeClr val="tx1"/>
                </a:solidFill>
              </a:rPr>
              <a:t> tarafından ilan edilir. </a:t>
            </a:r>
            <a:br>
              <a:rPr lang="tr-TR" i="1" dirty="0">
                <a:solidFill>
                  <a:schemeClr val="tx1"/>
                </a:solidFill>
              </a:rPr>
            </a:br>
            <a:r>
              <a:rPr lang="tr-TR" i="1" dirty="0">
                <a:solidFill>
                  <a:schemeClr val="tx1"/>
                </a:solidFill>
                <a:hlinkClick r:id="rId3"/>
              </a:rPr>
              <a:t>http://mevlana.isparta.edu.tr/tr</a:t>
            </a:r>
            <a:r>
              <a:rPr lang="tr-TR" i="1" dirty="0" smtClean="0">
                <a:solidFill>
                  <a:schemeClr val="tx1"/>
                </a:solidFill>
                <a:hlinkClick r:id="rId3"/>
              </a:rPr>
              <a:t>/</a:t>
            </a:r>
            <a:r>
              <a:rPr lang="tr-TR" i="1" dirty="0" smtClean="0">
                <a:solidFill>
                  <a:schemeClr val="tx1"/>
                </a:solidFill>
              </a:rPr>
              <a:t> </a:t>
            </a:r>
            <a:r>
              <a:rPr lang="tr-TR" b="1" dirty="0" smtClean="0">
                <a:solidFill>
                  <a:schemeClr val="tx1"/>
                </a:solidFill>
              </a:rPr>
              <a:t> </a:t>
            </a:r>
            <a:r>
              <a:rPr lang="tr-TR" dirty="0">
                <a:solidFill>
                  <a:schemeClr val="tx1"/>
                </a:solidFill>
              </a:rPr>
              <a:t>adresi takip edilerek duyurular bölümünden güncel tarih bilgilerine ulaşılabilir.</a:t>
            </a:r>
          </a:p>
          <a:p>
            <a:r>
              <a:rPr lang="tr-TR" b="1" dirty="0">
                <a:solidFill>
                  <a:schemeClr val="tx1"/>
                </a:solidFill>
              </a:rPr>
              <a:t>Gerekli Belgelerin ISUBU MEVLANA KURUM KOORDİNATÖRLÜĞÜNE gönderilmesi</a:t>
            </a:r>
          </a:p>
          <a:p>
            <a:pPr marL="400050" lvl="1" indent="0">
              <a:buNone/>
            </a:pPr>
            <a:r>
              <a:rPr lang="tr-TR" i="1" dirty="0">
                <a:solidFill>
                  <a:schemeClr val="tx1"/>
                </a:solidFill>
              </a:rPr>
              <a:t>Aday Öğrenci ve Aday Öğretim Elemanı Belgeleri Başvuru sürecinde </a:t>
            </a:r>
            <a:r>
              <a:rPr lang="tr-TR" b="1" i="1" dirty="0">
                <a:solidFill>
                  <a:schemeClr val="tx1"/>
                </a:solidFill>
                <a:effectLst>
                  <a:outerShdw blurRad="38100" dist="38100" dir="2700000" algn="tl">
                    <a:srgbClr val="000000">
                      <a:alpha val="43137"/>
                    </a:srgbClr>
                  </a:outerShdw>
                </a:effectLst>
              </a:rPr>
              <a:t>partner</a:t>
            </a:r>
            <a:r>
              <a:rPr lang="tr-TR" i="1" dirty="0">
                <a:solidFill>
                  <a:schemeClr val="tx1"/>
                </a:solidFill>
              </a:rPr>
              <a:t> </a:t>
            </a:r>
            <a:r>
              <a:rPr lang="tr-TR" b="1" i="1" dirty="0">
                <a:solidFill>
                  <a:schemeClr val="tx1"/>
                </a:solidFill>
                <a:effectLst>
                  <a:outerShdw blurRad="38100" dist="38100" dir="2700000" algn="tl">
                    <a:srgbClr val="000000">
                      <a:alpha val="43137"/>
                    </a:srgbClr>
                  </a:outerShdw>
                </a:effectLst>
              </a:rPr>
              <a:t>üniversite tarafından</a:t>
            </a:r>
            <a:r>
              <a:rPr lang="tr-TR" i="1" dirty="0">
                <a:solidFill>
                  <a:schemeClr val="tx1"/>
                </a:solidFill>
              </a:rPr>
              <a:t> alınarak ISUBU Mevlana Kurum Koordinatörlüğüne gönderilir.</a:t>
            </a:r>
          </a:p>
          <a:p>
            <a:pPr marL="285750"/>
            <a:r>
              <a:rPr lang="tr-TR" b="1" dirty="0">
                <a:solidFill>
                  <a:schemeClr val="tx1"/>
                </a:solidFill>
              </a:rPr>
              <a:t>Başvuruların Değerlendirilmesi</a:t>
            </a:r>
          </a:p>
          <a:p>
            <a:pPr marL="400050" lvl="1" indent="0">
              <a:buNone/>
            </a:pPr>
            <a:r>
              <a:rPr lang="tr-TR" sz="1400" i="1" dirty="0">
                <a:solidFill>
                  <a:schemeClr val="tx1"/>
                </a:solidFill>
              </a:rPr>
              <a:t>ISUBU Mevlana Kurum Koordinatörlüğüne ulaşan belgeler üzerinden değerlendirme yapılarak, Mevlana Değişim Programına katılma hakkı kazanan Öğrenci ve Öğretim Elemanlarının listesi </a:t>
            </a:r>
            <a:r>
              <a:rPr lang="tr-TR" sz="1400" i="1" dirty="0">
                <a:solidFill>
                  <a:schemeClr val="tx1"/>
                </a:solidFill>
                <a:hlinkClick r:id="rId3"/>
              </a:rPr>
              <a:t>http://mevlana.isparta.edu.tr/tr</a:t>
            </a:r>
            <a:r>
              <a:rPr lang="tr-TR" sz="1400" i="1" dirty="0" smtClean="0">
                <a:solidFill>
                  <a:schemeClr val="tx1"/>
                </a:solidFill>
                <a:hlinkClick r:id="rId3"/>
              </a:rPr>
              <a:t>/</a:t>
            </a:r>
            <a:r>
              <a:rPr lang="tr-TR" sz="1400" i="1" dirty="0" smtClean="0">
                <a:solidFill>
                  <a:schemeClr val="tx1"/>
                </a:solidFill>
              </a:rPr>
              <a:t> adresi </a:t>
            </a:r>
            <a:r>
              <a:rPr lang="tr-TR" sz="1400" i="1" dirty="0">
                <a:solidFill>
                  <a:schemeClr val="tx1"/>
                </a:solidFill>
              </a:rPr>
              <a:t>üzerinden duyurulur.</a:t>
            </a:r>
          </a:p>
          <a:p>
            <a:pPr lvl="1"/>
            <a:endParaRPr lang="tr-TR" dirty="0">
              <a:solidFill>
                <a:schemeClr val="tx1"/>
              </a:solidFill>
            </a:endParaRPr>
          </a:p>
          <a:p>
            <a:endParaRPr lang="tr-TR" dirty="0">
              <a:solidFill>
                <a:schemeClr val="tx1"/>
              </a:solidFill>
            </a:endParaRPr>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cs typeface="Arabic Typesetting"/>
              </a:rPr>
              <a:t>ADAY ÖĞRENCİ BAŞVURUSU</a:t>
            </a:r>
          </a:p>
        </p:txBody>
      </p:sp>
      <p:sp>
        <p:nvSpPr>
          <p:cNvPr id="3" name="İçerik Yer Tutucusu 2"/>
          <p:cNvSpPr>
            <a:spLocks noGrp="1"/>
          </p:cNvSpPr>
          <p:nvPr>
            <p:ph idx="1"/>
          </p:nvPr>
        </p:nvSpPr>
        <p:spPr/>
        <p:txBody>
          <a:bodyPr/>
          <a:lstStyle/>
          <a:p>
            <a:r>
              <a:rPr lang="tr-TR" dirty="0">
                <a:solidFill>
                  <a:schemeClr val="dk1"/>
                </a:solidFill>
              </a:rPr>
              <a:t>Başvurular </a:t>
            </a:r>
            <a:r>
              <a:rPr lang="tr-TR" b="1" dirty="0">
                <a:solidFill>
                  <a:schemeClr val="dk1"/>
                </a:solidFill>
              </a:rPr>
              <a:t>online</a:t>
            </a:r>
            <a:r>
              <a:rPr lang="tr-TR" dirty="0">
                <a:solidFill>
                  <a:schemeClr val="dk1"/>
                </a:solidFill>
              </a:rPr>
              <a:t> olarak </a:t>
            </a:r>
            <a:r>
              <a:rPr lang="tr-TR" b="1" dirty="0">
                <a:solidFill>
                  <a:srgbClr val="FF0000"/>
                </a:solidFill>
                <a:hlinkClick r:id="rId2"/>
              </a:rPr>
              <a:t>http</a:t>
            </a:r>
            <a:r>
              <a:rPr lang="tr-TR" b="1" dirty="0" smtClean="0">
                <a:solidFill>
                  <a:srgbClr val="FF0000"/>
                </a:solidFill>
                <a:hlinkClick r:id="rId2"/>
              </a:rPr>
              <a:t>://web2.isparta.edu.tr/mevlana</a:t>
            </a:r>
            <a:r>
              <a:rPr lang="tr-TR" b="1" dirty="0">
                <a:solidFill>
                  <a:srgbClr val="FF0000"/>
                </a:solidFill>
              </a:rPr>
              <a:t>/ </a:t>
            </a:r>
            <a:r>
              <a:rPr lang="tr-TR" dirty="0">
                <a:solidFill>
                  <a:srgbClr val="FF0000"/>
                </a:solidFill>
              </a:rPr>
              <a:t> </a:t>
            </a:r>
            <a:r>
              <a:rPr lang="tr-TR" dirty="0">
                <a:solidFill>
                  <a:schemeClr val="dk1"/>
                </a:solidFill>
              </a:rPr>
              <a:t>adresinden yapılacaktır.</a:t>
            </a:r>
            <a:r>
              <a:rPr lang="tr-TR" dirty="0"/>
              <a:t> </a:t>
            </a:r>
            <a:r>
              <a:rPr lang="tr-TR" dirty="0" smtClean="0"/>
              <a:t>(   )</a:t>
            </a:r>
            <a:endParaRPr lang="tr-TR" dirty="0"/>
          </a:p>
          <a:p>
            <a:r>
              <a:rPr lang="tr-TR" dirty="0">
                <a:solidFill>
                  <a:schemeClr val="dk1"/>
                </a:solidFill>
              </a:rPr>
              <a:t>Başvuru formu + Transkript </a:t>
            </a:r>
            <a:r>
              <a:rPr lang="tr-TR" b="1" dirty="0" smtClean="0">
                <a:solidFill>
                  <a:schemeClr val="dk1"/>
                </a:solidFill>
              </a:rPr>
              <a:t>belirlenen</a:t>
            </a:r>
            <a:r>
              <a:rPr lang="tr-TR" dirty="0" smtClean="0">
                <a:solidFill>
                  <a:schemeClr val="dk1"/>
                </a:solidFill>
              </a:rPr>
              <a:t> tarihin </a:t>
            </a:r>
            <a:r>
              <a:rPr lang="tr-TR" dirty="0">
                <a:solidFill>
                  <a:schemeClr val="dk1"/>
                </a:solidFill>
              </a:rPr>
              <a:t>mesai bitimine kadar </a:t>
            </a:r>
            <a:r>
              <a:rPr lang="tr-TR" b="1" dirty="0">
                <a:solidFill>
                  <a:schemeClr val="dk1"/>
                </a:solidFill>
              </a:rPr>
              <a:t>Mevlana Kurum Koordinatörlüğüne </a:t>
            </a:r>
            <a:r>
              <a:rPr lang="tr-TR" dirty="0">
                <a:solidFill>
                  <a:schemeClr val="dk1"/>
                </a:solidFill>
              </a:rPr>
              <a:t>teslim edilecektir.</a:t>
            </a:r>
          </a:p>
        </p:txBody>
      </p:sp>
    </p:spTree>
    <p:extLst>
      <p:ext uri="{BB962C8B-B14F-4D97-AF65-F5344CB8AC3E}">
        <p14:creationId xmlns:p14="http://schemas.microsoft.com/office/powerpoint/2010/main" val="3755701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307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7308304" y="3941812"/>
            <a:ext cx="720080" cy="369332"/>
          </a:xfrm>
          <a:prstGeom prst="rect">
            <a:avLst/>
          </a:prstGeom>
          <a:noFill/>
        </p:spPr>
        <p:txBody>
          <a:bodyPr wrap="square" rtlCol="0">
            <a:spAutoFit/>
          </a:bodyPr>
          <a:lstStyle/>
          <a:p>
            <a:r>
              <a:rPr lang="tr-TR" b="1" dirty="0" smtClean="0"/>
              <a:t>%30</a:t>
            </a:r>
            <a:endParaRPr lang="tr-TR" b="1" dirty="0"/>
          </a:p>
        </p:txBody>
      </p:sp>
      <p:sp>
        <p:nvSpPr>
          <p:cNvPr id="6" name="Metin kutusu 5"/>
          <p:cNvSpPr txBox="1"/>
          <p:nvPr/>
        </p:nvSpPr>
        <p:spPr>
          <a:xfrm>
            <a:off x="6607621" y="6021288"/>
            <a:ext cx="1080120" cy="369332"/>
          </a:xfrm>
          <a:prstGeom prst="rect">
            <a:avLst/>
          </a:prstGeom>
          <a:noFill/>
        </p:spPr>
        <p:txBody>
          <a:bodyPr wrap="square" rtlCol="0">
            <a:spAutoFit/>
          </a:bodyPr>
          <a:lstStyle/>
          <a:p>
            <a:r>
              <a:rPr lang="tr-TR" b="1" dirty="0" smtClean="0"/>
              <a:t>% 70</a:t>
            </a:r>
            <a:endParaRPr lang="tr-TR" b="1" dirty="0"/>
          </a:p>
        </p:txBody>
      </p:sp>
    </p:spTree>
    <p:extLst>
      <p:ext uri="{BB962C8B-B14F-4D97-AF65-F5344CB8AC3E}">
        <p14:creationId xmlns:p14="http://schemas.microsoft.com/office/powerpoint/2010/main" val="3696780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47664" y="0"/>
            <a:ext cx="7128792" cy="2132856"/>
          </a:xfrm>
        </p:spPr>
        <p:txBody>
          <a:bodyPr>
            <a:noAutofit/>
          </a:bodyPr>
          <a:lstStyle/>
          <a:p>
            <a:r>
              <a:rPr lang="tr-TR" sz="2800" b="1" dirty="0">
                <a:effectLst>
                  <a:outerShdw blurRad="38100" dist="38100" dir="2700000" algn="tl">
                    <a:srgbClr val="000000">
                      <a:alpha val="43137"/>
                    </a:srgbClr>
                  </a:outerShdw>
                </a:effectLst>
                <a:cs typeface="Arabic Typesetting" pitchFamily="66" charset="-78"/>
              </a:rPr>
              <a:t>MEVLANA DEĞİŞİM PROGRAMINDAN FAYDALANACAK ÖĞRENCİLER İÇİN GEREKLİ BELGELER</a:t>
            </a:r>
            <a:endParaRPr lang="tr-TR" sz="2800" dirty="0"/>
          </a:p>
        </p:txBody>
      </p:sp>
      <p:sp>
        <p:nvSpPr>
          <p:cNvPr id="3" name="İçerik Yer Tutucusu 2"/>
          <p:cNvSpPr>
            <a:spLocks noGrp="1"/>
          </p:cNvSpPr>
          <p:nvPr>
            <p:ph idx="1"/>
          </p:nvPr>
        </p:nvSpPr>
        <p:spPr>
          <a:xfrm>
            <a:off x="1942415" y="2636912"/>
            <a:ext cx="6591985" cy="3888432"/>
          </a:xfrm>
        </p:spPr>
        <p:txBody>
          <a:bodyPr>
            <a:normAutofit/>
          </a:bodyPr>
          <a:lstStyle/>
          <a:p>
            <a:pPr marL="457200" indent="-457200">
              <a:buNone/>
              <a:defRPr/>
            </a:pPr>
            <a:r>
              <a:rPr lang="tr-TR" sz="2400" b="1" dirty="0">
                <a:solidFill>
                  <a:srgbClr val="C00000"/>
                </a:solidFill>
              </a:rPr>
              <a:t>Öğrenim protokolü:</a:t>
            </a:r>
          </a:p>
          <a:p>
            <a:pPr marL="571500" indent="-514350" algn="just">
              <a:buFont typeface="Arial" pitchFamily="34" charset="0"/>
              <a:buChar char="•"/>
              <a:defRPr/>
            </a:pPr>
            <a:r>
              <a:rPr lang="tr-TR" sz="2000" dirty="0">
                <a:solidFill>
                  <a:srgbClr val="000000"/>
                </a:solidFill>
              </a:rPr>
              <a:t>Öğrencinin değişim dönemi başlamadan önce kendi kurumunda alacağı derslerin karşılığı gideceği kurumdaki derslerin eşleştirmesinin yapıldığı, ders adlarını ve kredileri içeren belgedir. </a:t>
            </a:r>
          </a:p>
          <a:p>
            <a:pPr marL="571500" indent="-514350" algn="just">
              <a:buFont typeface="Arial" pitchFamily="34" charset="0"/>
              <a:buChar char="•"/>
              <a:defRPr/>
            </a:pPr>
            <a:r>
              <a:rPr lang="tr-TR" sz="2000" dirty="0">
                <a:solidFill>
                  <a:srgbClr val="000000"/>
                </a:solidFill>
              </a:rPr>
              <a:t>Değişimi gerçekleştiren yükseköğretim kurumları arasında imzalanır ve Öğrenim Protokolü olarak adlandırılır.</a:t>
            </a:r>
          </a:p>
          <a:p>
            <a:pPr marL="571500" indent="-514350" algn="just">
              <a:buFont typeface="Arial" pitchFamily="34" charset="0"/>
              <a:buChar char="•"/>
              <a:defRPr/>
            </a:pPr>
            <a:endParaRPr lang="tr-TR" sz="2000" dirty="0">
              <a:solidFill>
                <a:srgbClr val="000000"/>
              </a:solidFill>
            </a:endParaRPr>
          </a:p>
          <a:p>
            <a:pPr marL="571500" indent="-514350" algn="just">
              <a:buFont typeface="Arial" pitchFamily="34" charset="0"/>
              <a:buChar char="•"/>
              <a:defRPr/>
            </a:pPr>
            <a:endParaRPr lang="tr-TR" sz="2000" dirty="0">
              <a:solidFill>
                <a:srgbClr val="000000"/>
              </a:solidFill>
            </a:endParaRPr>
          </a:p>
          <a:p>
            <a:pPr marL="571500" indent="-514350" algn="just">
              <a:buFont typeface="Arial" pitchFamily="34" charset="0"/>
              <a:buChar char="•"/>
              <a:defRPr/>
            </a:pPr>
            <a:endParaRPr lang="tr-TR" sz="2000" dirty="0">
              <a:solidFill>
                <a:srgbClr val="000000"/>
              </a:solidFill>
            </a:endParaRPr>
          </a:p>
          <a:p>
            <a:endParaRPr lang="tr-TR" dirty="0"/>
          </a:p>
        </p:txBody>
      </p:sp>
      <p:pic>
        <p:nvPicPr>
          <p:cNvPr id="6" name="Picture 2">
            <a:hlinkClick r:id="rId2" action="ppaction://hlinkfile"/>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766" b="89844" l="4297" r="95313"/>
                    </a14:imgEffect>
                  </a14:imgLayer>
                </a14:imgProps>
              </a:ext>
              <a:ext uri="{28A0092B-C50C-407E-A947-70E740481C1C}">
                <a14:useLocalDpi xmlns:a14="http://schemas.microsoft.com/office/drawing/2010/main" val="0"/>
              </a:ext>
            </a:extLst>
          </a:blip>
          <a:srcRect/>
          <a:stretch>
            <a:fillRect/>
          </a:stretch>
        </p:blipFill>
        <p:spPr bwMode="auto">
          <a:xfrm>
            <a:off x="7956376" y="5921896"/>
            <a:ext cx="936104"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333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effectLst>
                  <a:outerShdw blurRad="38100" dist="38100" dir="2700000" algn="tl">
                    <a:srgbClr val="000000">
                      <a:alpha val="43137"/>
                    </a:srgbClr>
                  </a:outerShdw>
                </a:effectLst>
                <a:cs typeface="Arabic Typesetting" pitchFamily="66" charset="-78"/>
              </a:rPr>
              <a:t>ÖĞRENİM PROTOKOLÜ İLE İLGİLİ ESASLAR</a:t>
            </a:r>
            <a:endParaRPr lang="tr-TR" sz="2800" dirty="0"/>
          </a:p>
        </p:txBody>
      </p:sp>
      <p:sp>
        <p:nvSpPr>
          <p:cNvPr id="3" name="İçerik Yer Tutucusu 2"/>
          <p:cNvSpPr>
            <a:spLocks noGrp="1"/>
          </p:cNvSpPr>
          <p:nvPr>
            <p:ph idx="1"/>
          </p:nvPr>
        </p:nvSpPr>
        <p:spPr/>
        <p:txBody>
          <a:bodyPr>
            <a:normAutofit lnSpcReduction="10000"/>
          </a:bodyPr>
          <a:lstStyle/>
          <a:p>
            <a:pPr algn="just">
              <a:buFont typeface="Arial" pitchFamily="34" charset="0"/>
              <a:buChar char="•"/>
              <a:defRPr/>
            </a:pPr>
            <a:r>
              <a:rPr lang="tr-TR" dirty="0">
                <a:solidFill>
                  <a:srgbClr val="000000"/>
                </a:solidFill>
              </a:rPr>
              <a:t>Öğrenciler gittikleri kurumda üst veya alt sınıflardan  ders seçebilirler.</a:t>
            </a:r>
          </a:p>
          <a:p>
            <a:pPr algn="just">
              <a:buFont typeface="Arial" pitchFamily="34" charset="0"/>
              <a:buChar char="•"/>
              <a:defRPr/>
            </a:pPr>
            <a:endParaRPr lang="tr-TR" dirty="0">
              <a:solidFill>
                <a:srgbClr val="000000"/>
              </a:solidFill>
            </a:endParaRPr>
          </a:p>
          <a:p>
            <a:pPr algn="just">
              <a:buFont typeface="Arial" pitchFamily="34" charset="0"/>
              <a:buChar char="•"/>
              <a:defRPr/>
            </a:pPr>
            <a:r>
              <a:rPr lang="tr-TR" dirty="0">
                <a:solidFill>
                  <a:srgbClr val="000000"/>
                </a:solidFill>
              </a:rPr>
              <a:t>Alttan dersi var ise öncelikle o dersi almakla yükümlüdür. Yönetmelik gereği üstten ders alamaz.  </a:t>
            </a:r>
          </a:p>
          <a:p>
            <a:pPr algn="just">
              <a:buFont typeface="Arial" pitchFamily="34" charset="0"/>
              <a:buChar char="•"/>
              <a:defRPr/>
            </a:pPr>
            <a:endParaRPr lang="tr-TR" dirty="0">
              <a:solidFill>
                <a:srgbClr val="000000"/>
              </a:solidFill>
            </a:endParaRPr>
          </a:p>
          <a:p>
            <a:pPr algn="just">
              <a:buFont typeface="Arial" pitchFamily="34" charset="0"/>
              <a:buChar char="•"/>
              <a:defRPr/>
            </a:pPr>
            <a:r>
              <a:rPr lang="tr-TR" dirty="0">
                <a:solidFill>
                  <a:srgbClr val="000000"/>
                </a:solidFill>
              </a:rPr>
              <a:t>Değişim Programı Protokolünde derslerin kredileri ile derslerin hangi derslere denk sayılacağı önceden belirlenir.</a:t>
            </a:r>
          </a:p>
          <a:p>
            <a:pPr algn="just">
              <a:buFont typeface="Arial" pitchFamily="34" charset="0"/>
              <a:buChar char="•"/>
              <a:defRPr/>
            </a:pPr>
            <a:endParaRPr lang="tr-TR" dirty="0">
              <a:solidFill>
                <a:srgbClr val="000000"/>
              </a:solidFill>
            </a:endParaRPr>
          </a:p>
          <a:p>
            <a:pPr algn="just">
              <a:buFont typeface="Arial" pitchFamily="34" charset="0"/>
              <a:buChar char="•"/>
              <a:defRPr/>
            </a:pPr>
            <a:r>
              <a:rPr lang="tr-TR" dirty="0">
                <a:solidFill>
                  <a:srgbClr val="000000"/>
                </a:solidFill>
              </a:rPr>
              <a:t>Öğrencilerin başarılı oldukları dersler, kayıtlı oldukları yükseköğretim kurumlarının ders çizelgelerinde (transkript) ve Diploma Eki’nde  yazılı olarak belirtilir.</a:t>
            </a:r>
          </a:p>
          <a:p>
            <a:endParaRPr lang="tr-TR" dirty="0"/>
          </a:p>
        </p:txBody>
      </p:sp>
    </p:spTree>
    <p:extLst>
      <p:ext uri="{BB962C8B-B14F-4D97-AF65-F5344CB8AC3E}">
        <p14:creationId xmlns:p14="http://schemas.microsoft.com/office/powerpoint/2010/main" val="2632889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effectLst>
                  <a:outerShdw blurRad="38100" dist="38100" dir="2700000" algn="tl">
                    <a:srgbClr val="000000">
                      <a:alpha val="43137"/>
                    </a:srgbClr>
                  </a:outerShdw>
                </a:effectLst>
                <a:cs typeface="Arabic Typesetting" pitchFamily="66" charset="-78"/>
              </a:rPr>
              <a:t>ÖĞRENİM PROTOKOLÜ İLE İLGİLİ ESASLAR</a:t>
            </a:r>
            <a:endParaRPr lang="tr-TR" sz="2800" dirty="0"/>
          </a:p>
        </p:txBody>
      </p:sp>
      <p:sp>
        <p:nvSpPr>
          <p:cNvPr id="3" name="İçerik Yer Tutucusu 2"/>
          <p:cNvSpPr>
            <a:spLocks noGrp="1"/>
          </p:cNvSpPr>
          <p:nvPr>
            <p:ph idx="1"/>
          </p:nvPr>
        </p:nvSpPr>
        <p:spPr/>
        <p:txBody>
          <a:bodyPr>
            <a:normAutofit fontScale="92500" lnSpcReduction="20000"/>
          </a:bodyPr>
          <a:lstStyle/>
          <a:p>
            <a:pPr algn="just"/>
            <a:r>
              <a:rPr lang="tr-TR" dirty="0">
                <a:solidFill>
                  <a:srgbClr val="000000"/>
                </a:solidFill>
              </a:rPr>
              <a:t>Öğrencilerin, alacakları ders yükleri, kayıtlı oldukları yükseköğretim kurumlarında aynı yarıyılda almaları gereken ders yükünden daha az olamaz. </a:t>
            </a:r>
          </a:p>
          <a:p>
            <a:pPr algn="just"/>
            <a:endParaRPr lang="tr-TR" dirty="0">
              <a:solidFill>
                <a:srgbClr val="000000"/>
              </a:solidFill>
            </a:endParaRPr>
          </a:p>
          <a:p>
            <a:pPr algn="just"/>
            <a:r>
              <a:rPr lang="tr-TR" dirty="0">
                <a:solidFill>
                  <a:srgbClr val="000000"/>
                </a:solidFill>
              </a:rPr>
              <a:t>Değişimde ders sayısı değil, </a:t>
            </a:r>
            <a:r>
              <a:rPr lang="tr-TR" b="1" dirty="0">
                <a:solidFill>
                  <a:srgbClr val="000000"/>
                </a:solidFill>
              </a:rPr>
              <a:t>derslerin kredileri </a:t>
            </a:r>
            <a:r>
              <a:rPr lang="tr-TR" dirty="0">
                <a:solidFill>
                  <a:srgbClr val="000000"/>
                </a:solidFill>
              </a:rPr>
              <a:t>dikkate alınır.</a:t>
            </a:r>
          </a:p>
          <a:p>
            <a:pPr algn="just"/>
            <a:endParaRPr lang="tr-TR" dirty="0">
              <a:solidFill>
                <a:srgbClr val="000000"/>
              </a:solidFill>
            </a:endParaRPr>
          </a:p>
          <a:p>
            <a:pPr algn="just"/>
            <a:r>
              <a:rPr lang="tr-TR" dirty="0">
                <a:solidFill>
                  <a:srgbClr val="000000"/>
                </a:solidFill>
              </a:rPr>
              <a:t>Öğrenci değişiminde ulusal kredilendirme sistemi yanında AKTS kredilendirme sistemi de esas alınabilir.</a:t>
            </a:r>
          </a:p>
          <a:p>
            <a:pPr algn="just"/>
            <a:endParaRPr lang="tr-TR" dirty="0">
              <a:solidFill>
                <a:srgbClr val="000000"/>
              </a:solidFill>
            </a:endParaRPr>
          </a:p>
          <a:p>
            <a:pPr algn="just"/>
            <a:r>
              <a:rPr lang="tr-TR" dirty="0">
                <a:solidFill>
                  <a:srgbClr val="000000"/>
                </a:solidFill>
              </a:rPr>
              <a:t>Krediler AKTS ise AKTS, Ulusal ise Ulusal Kredi olmalıdır.</a:t>
            </a:r>
          </a:p>
          <a:p>
            <a:pPr algn="just"/>
            <a:endParaRPr lang="tr-TR" dirty="0">
              <a:solidFill>
                <a:srgbClr val="000000"/>
              </a:solidFill>
            </a:endParaRPr>
          </a:p>
          <a:p>
            <a:pPr algn="just"/>
            <a:r>
              <a:rPr lang="tr-TR" dirty="0">
                <a:solidFill>
                  <a:srgbClr val="000000"/>
                </a:solidFill>
              </a:rPr>
              <a:t>Gidilecek üniversitede alınacak derslerin kredi toplamı </a:t>
            </a:r>
            <a:r>
              <a:rPr lang="tr-TR" dirty="0" err="1" smtClean="0">
                <a:solidFill>
                  <a:srgbClr val="000000"/>
                </a:solidFill>
              </a:rPr>
              <a:t>ISUBÜ’de</a:t>
            </a:r>
            <a:r>
              <a:rPr lang="tr-TR" dirty="0" smtClean="0">
                <a:solidFill>
                  <a:srgbClr val="000000"/>
                </a:solidFill>
              </a:rPr>
              <a:t> </a:t>
            </a:r>
            <a:r>
              <a:rPr lang="tr-TR" dirty="0">
                <a:solidFill>
                  <a:srgbClr val="000000"/>
                </a:solidFill>
              </a:rPr>
              <a:t>saydırılacak derslerin kredi toplamından fazla ya da eşit olmalıdır. </a:t>
            </a:r>
          </a:p>
          <a:p>
            <a:endParaRPr lang="tr-TR" dirty="0"/>
          </a:p>
        </p:txBody>
      </p:sp>
    </p:spTree>
    <p:extLst>
      <p:ext uri="{BB962C8B-B14F-4D97-AF65-F5344CB8AC3E}">
        <p14:creationId xmlns:p14="http://schemas.microsoft.com/office/powerpoint/2010/main" val="1405893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effectLst>
                  <a:outerShdw blurRad="38100" dist="38100" dir="2700000" algn="tl">
                    <a:srgbClr val="000000">
                      <a:alpha val="43137"/>
                    </a:srgbClr>
                  </a:outerShdw>
                </a:effectLst>
                <a:cs typeface="Arabic Typesetting" pitchFamily="66" charset="-78"/>
              </a:rPr>
              <a:t>ÖĞRENCİ KABUL BELGESİ (ACCEPTANCE LETTER)</a:t>
            </a:r>
            <a:endParaRPr lang="tr-TR" sz="2800" dirty="0"/>
          </a:p>
        </p:txBody>
      </p:sp>
      <p:sp>
        <p:nvSpPr>
          <p:cNvPr id="3" name="İçerik Yer Tutucusu 2"/>
          <p:cNvSpPr>
            <a:spLocks noGrp="1"/>
          </p:cNvSpPr>
          <p:nvPr>
            <p:ph idx="1"/>
          </p:nvPr>
        </p:nvSpPr>
        <p:spPr/>
        <p:txBody>
          <a:bodyPr>
            <a:normAutofit/>
          </a:bodyPr>
          <a:lstStyle/>
          <a:p>
            <a:pPr algn="just"/>
            <a:r>
              <a:rPr lang="tr-TR" sz="2000" dirty="0">
                <a:solidFill>
                  <a:srgbClr val="000000"/>
                </a:solidFill>
              </a:rPr>
              <a:t>Gidilecek yükseköğretim kurumu, Öğrenim Protokolünün imzalanmasından sonra,  ilgili öğrencinin Mevlana Değişim Programı öğrencisi olarak kabul edildiğini gösteren onaylı ve imzalı bir Mevlana Değişim Programı Öğrenci Kabul Belgesi (</a:t>
            </a:r>
            <a:r>
              <a:rPr lang="tr-TR" sz="2000" dirty="0" err="1">
                <a:solidFill>
                  <a:srgbClr val="000000"/>
                </a:solidFill>
              </a:rPr>
              <a:t>Acceptance</a:t>
            </a:r>
            <a:r>
              <a:rPr lang="tr-TR" sz="2000" dirty="0">
                <a:solidFill>
                  <a:srgbClr val="000000"/>
                </a:solidFill>
              </a:rPr>
              <a:t> </a:t>
            </a:r>
            <a:r>
              <a:rPr lang="tr-TR" sz="2000" dirty="0" err="1">
                <a:solidFill>
                  <a:srgbClr val="000000"/>
                </a:solidFill>
              </a:rPr>
              <a:t>Letter</a:t>
            </a:r>
            <a:r>
              <a:rPr lang="tr-TR" sz="2000" dirty="0">
                <a:solidFill>
                  <a:srgbClr val="000000"/>
                </a:solidFill>
              </a:rPr>
              <a:t>) hazırlar.</a:t>
            </a:r>
          </a:p>
          <a:p>
            <a:pPr algn="just"/>
            <a:endParaRPr lang="tr-TR" sz="2000" dirty="0">
              <a:solidFill>
                <a:srgbClr val="000000"/>
              </a:solidFill>
            </a:endParaRPr>
          </a:p>
          <a:p>
            <a:pPr algn="just"/>
            <a:r>
              <a:rPr lang="tr-TR" sz="2000" dirty="0">
                <a:solidFill>
                  <a:srgbClr val="000000"/>
                </a:solidFill>
              </a:rPr>
              <a:t>Bu aşamadan sonra öğrenci Koordinatörlüğümüze şu belgeleri getirmelidir;</a:t>
            </a:r>
          </a:p>
          <a:p>
            <a:pPr lvl="1" algn="just">
              <a:buFont typeface="Wingdings" pitchFamily="2" charset="2"/>
              <a:buChar char="ü"/>
            </a:pPr>
            <a:r>
              <a:rPr lang="tr-TR" sz="1800" dirty="0">
                <a:solidFill>
                  <a:srgbClr val="000000"/>
                </a:solidFill>
              </a:rPr>
              <a:t>Öğrenci Sözleşmesi (1 adet)</a:t>
            </a:r>
          </a:p>
          <a:p>
            <a:pPr lvl="1" algn="just">
              <a:buFont typeface="Wingdings" pitchFamily="2" charset="2"/>
              <a:buChar char="ü"/>
            </a:pPr>
            <a:r>
              <a:rPr lang="tr-TR" sz="1800" dirty="0">
                <a:solidFill>
                  <a:srgbClr val="000000"/>
                </a:solidFill>
              </a:rPr>
              <a:t>Bilgi Formu (1 </a:t>
            </a:r>
            <a:r>
              <a:rPr lang="tr-TR" sz="1800" dirty="0" smtClean="0">
                <a:solidFill>
                  <a:srgbClr val="000000"/>
                </a:solidFill>
              </a:rPr>
              <a:t>adet)</a:t>
            </a:r>
            <a:r>
              <a:rPr lang="tr-TR" sz="1800" dirty="0" smtClean="0">
                <a:solidFill>
                  <a:srgbClr val="000000"/>
                </a:solidFill>
                <a:hlinkClick r:id="rId2" action="ppaction://hlinkfile"/>
              </a:rPr>
              <a:t> </a:t>
            </a:r>
            <a:endParaRPr lang="tr-TR" sz="1800" dirty="0">
              <a:solidFill>
                <a:srgbClr val="000000"/>
              </a:solidFill>
            </a:endParaRPr>
          </a:p>
          <a:p>
            <a:pPr lvl="1" algn="just">
              <a:buFont typeface="Wingdings" pitchFamily="2" charset="2"/>
              <a:buChar char="ü"/>
            </a:pPr>
            <a:endParaRPr lang="tr-TR" sz="1800" dirty="0" smtClean="0">
              <a:solidFill>
                <a:srgbClr val="000000"/>
              </a:solidFill>
            </a:endParaRPr>
          </a:p>
          <a:p>
            <a:pPr lvl="1" algn="just">
              <a:buFont typeface="Wingdings" pitchFamily="2" charset="2"/>
              <a:buChar char="ü"/>
            </a:pPr>
            <a:r>
              <a:rPr lang="tr-TR" sz="1800" dirty="0" smtClean="0">
                <a:solidFill>
                  <a:srgbClr val="000000"/>
                </a:solidFill>
              </a:rPr>
              <a:t>Pasaport </a:t>
            </a:r>
            <a:r>
              <a:rPr lang="tr-TR" sz="1800" dirty="0">
                <a:solidFill>
                  <a:srgbClr val="000000"/>
                </a:solidFill>
              </a:rPr>
              <a:t>Fotokopisi (1 adet)</a:t>
            </a:r>
          </a:p>
          <a:p>
            <a:pPr lvl="1" algn="just">
              <a:buFont typeface="Wingdings" pitchFamily="2" charset="2"/>
              <a:buChar char="ü"/>
            </a:pPr>
            <a:r>
              <a:rPr lang="tr-TR" sz="1800" dirty="0">
                <a:solidFill>
                  <a:srgbClr val="000000"/>
                </a:solidFill>
              </a:rPr>
              <a:t>Vize Fotokopisi (1 adet</a:t>
            </a:r>
            <a:r>
              <a:rPr lang="tr-TR" sz="1800" dirty="0" smtClean="0">
                <a:solidFill>
                  <a:srgbClr val="000000"/>
                </a:solidFill>
              </a:rPr>
              <a:t>)</a:t>
            </a:r>
          </a:p>
          <a:p>
            <a:pPr lvl="1" algn="just">
              <a:buFont typeface="Wingdings" pitchFamily="2" charset="2"/>
              <a:buChar char="ü"/>
            </a:pPr>
            <a:endParaRPr lang="tr-TR" sz="1800" dirty="0" smtClean="0">
              <a:solidFill>
                <a:srgbClr val="000000"/>
              </a:solidFill>
            </a:endParaRPr>
          </a:p>
        </p:txBody>
      </p:sp>
      <p:pic>
        <p:nvPicPr>
          <p:cNvPr id="4" name="Resim 3">
            <a:hlinkClick r:id="rId2" action="ppaction://hlinkfile"/>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r="41782"/>
          <a:stretch/>
        </p:blipFill>
        <p:spPr>
          <a:xfrm>
            <a:off x="3131838" y="4284222"/>
            <a:ext cx="608917" cy="468052"/>
          </a:xfrm>
          <a:prstGeom prst="rect">
            <a:avLst/>
          </a:prstGeom>
          <a:noFill/>
          <a:ln>
            <a:noFill/>
          </a:ln>
        </p:spPr>
      </p:pic>
      <p:pic>
        <p:nvPicPr>
          <p:cNvPr id="5" name="Resim 4">
            <a:hlinkClick r:id="rId5" action="ppaction://hlinkfile"/>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t="3908" r="43104"/>
          <a:stretch/>
        </p:blipFill>
        <p:spPr>
          <a:xfrm>
            <a:off x="7308304" y="6055020"/>
            <a:ext cx="942869" cy="846721"/>
          </a:xfrm>
          <a:prstGeom prst="rect">
            <a:avLst/>
          </a:prstGeom>
        </p:spPr>
      </p:pic>
    </p:spTree>
    <p:extLst>
      <p:ext uri="{BB962C8B-B14F-4D97-AF65-F5344CB8AC3E}">
        <p14:creationId xmlns:p14="http://schemas.microsoft.com/office/powerpoint/2010/main" val="3666811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47664" y="0"/>
            <a:ext cx="7128792" cy="2132856"/>
          </a:xfrm>
        </p:spPr>
        <p:txBody>
          <a:bodyPr>
            <a:noAutofit/>
          </a:bodyPr>
          <a:lstStyle/>
          <a:p>
            <a:r>
              <a:rPr lang="tr-TR" sz="2800" b="1" dirty="0">
                <a:effectLst>
                  <a:outerShdw blurRad="38100" dist="38100" dir="2700000" algn="tl">
                    <a:srgbClr val="000000">
                      <a:alpha val="43137"/>
                    </a:srgbClr>
                  </a:outerShdw>
                </a:effectLst>
                <a:cs typeface="Arabic Typesetting" pitchFamily="66" charset="-78"/>
              </a:rPr>
              <a:t>MEVLANA DEĞİŞİM PROGRAMINDAN FAYDALANACAK ÖĞRENCİLER İÇİN GEREKLİ BELGELER</a:t>
            </a:r>
            <a:endParaRPr lang="tr-TR" sz="2800" dirty="0"/>
          </a:p>
        </p:txBody>
      </p:sp>
      <p:sp>
        <p:nvSpPr>
          <p:cNvPr id="3" name="İçerik Yer Tutucusu 2"/>
          <p:cNvSpPr>
            <a:spLocks noGrp="1"/>
          </p:cNvSpPr>
          <p:nvPr>
            <p:ph idx="1"/>
          </p:nvPr>
        </p:nvSpPr>
        <p:spPr>
          <a:xfrm>
            <a:off x="1331641" y="2636912"/>
            <a:ext cx="7202760" cy="3744416"/>
          </a:xfrm>
        </p:spPr>
        <p:txBody>
          <a:bodyPr>
            <a:normAutofit fontScale="92500" lnSpcReduction="20000"/>
          </a:bodyPr>
          <a:lstStyle/>
          <a:p>
            <a:pPr algn="just"/>
            <a:r>
              <a:rPr lang="tr-TR" dirty="0">
                <a:solidFill>
                  <a:srgbClr val="C00000"/>
                </a:solidFill>
              </a:rPr>
              <a:t>Yükümlülük Sözleşmesi: </a:t>
            </a:r>
            <a:r>
              <a:rPr lang="tr-TR" dirty="0">
                <a:solidFill>
                  <a:srgbClr val="000000"/>
                </a:solidFill>
              </a:rPr>
              <a:t>Değişimi gerçekleştiren yükseköğretim kurumu ile öğrenci arasında imzalanan ve değişimin süresi, burs miktarı ve diğer ödemelere ilişkin bilgilerle öğrencinin yükümlülüklerini yerine getirmemesi durumunda sorumlulukları gibi benzeri hususları ihtiva eden bir sözleşmedir.</a:t>
            </a:r>
          </a:p>
          <a:p>
            <a:pPr algn="just"/>
            <a:endParaRPr lang="tr-TR" dirty="0">
              <a:solidFill>
                <a:srgbClr val="000000"/>
              </a:solidFill>
            </a:endParaRPr>
          </a:p>
          <a:p>
            <a:pPr algn="just"/>
            <a:r>
              <a:rPr lang="tr-TR" dirty="0">
                <a:solidFill>
                  <a:srgbClr val="C00000"/>
                </a:solidFill>
              </a:rPr>
              <a:t>Mevlana Değişim Programı Öğrenci Beyannamesi:  </a:t>
            </a:r>
            <a:r>
              <a:rPr lang="tr-TR" dirty="0">
                <a:solidFill>
                  <a:srgbClr val="000000"/>
                </a:solidFill>
              </a:rPr>
              <a:t>öğrencinin Mevlana Değişim Programı süresince sahip olduğu hak ve yükümlülüklerinin yazılı olduğu bir belgedir. Bu belge, Mevlana Değişim Programı öğrencisi olmaya hak kazanan tüm öğrencilere imza karşılığı teslim edilir</a:t>
            </a:r>
            <a:endParaRPr lang="tr-TR" dirty="0"/>
          </a:p>
        </p:txBody>
      </p:sp>
      <p:pic>
        <p:nvPicPr>
          <p:cNvPr id="4" name="Resim 3">
            <a:hlinkClick r:id="rId2" action="ppaction://hlinkfile"/>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t="3908" r="43104"/>
          <a:stretch/>
        </p:blipFill>
        <p:spPr>
          <a:xfrm>
            <a:off x="395536" y="2996952"/>
            <a:ext cx="463407" cy="782643"/>
          </a:xfrm>
          <a:prstGeom prst="rect">
            <a:avLst/>
          </a:prstGeom>
        </p:spPr>
      </p:pic>
      <p:pic>
        <p:nvPicPr>
          <p:cNvPr id="5" name="Resim 4">
            <a:hlinkClick r:id="rId5" action="ppaction://hlinkfile"/>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t="3908" r="43104"/>
          <a:stretch/>
        </p:blipFill>
        <p:spPr>
          <a:xfrm>
            <a:off x="363522" y="4896544"/>
            <a:ext cx="495421" cy="836712"/>
          </a:xfrm>
          <a:prstGeom prst="rect">
            <a:avLst/>
          </a:prstGeom>
        </p:spPr>
      </p:pic>
    </p:spTree>
    <p:extLst>
      <p:ext uri="{BB962C8B-B14F-4D97-AF65-F5344CB8AC3E}">
        <p14:creationId xmlns:p14="http://schemas.microsoft.com/office/powerpoint/2010/main" val="1952133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71688" y="571500"/>
            <a:ext cx="6643687" cy="1143000"/>
          </a:xfrm>
        </p:spPr>
        <p:txBody>
          <a:bodyPr rtlCol="0">
            <a:normAutofit fontScale="90000"/>
          </a:bodyPr>
          <a:lstStyle/>
          <a:p>
            <a:pPr eaLnBrk="1" fontAlgn="auto" hangingPunct="1">
              <a:spcAft>
                <a:spcPts val="0"/>
              </a:spcAft>
              <a:defRPr/>
            </a:pPr>
            <a:r>
              <a:rPr lang="tr-TR" b="1" dirty="0">
                <a:effectLst>
                  <a:outerShdw blurRad="38100" dist="38100" dir="2700000" algn="tl">
                    <a:srgbClr val="000000">
                      <a:alpha val="43137"/>
                    </a:srgbClr>
                  </a:outerShdw>
                </a:effectLst>
                <a:latin typeface="+mj-lt"/>
                <a:cs typeface="Arabic Typesetting" pitchFamily="66" charset="-78"/>
              </a:rPr>
              <a:t>MEVLANA DEĞİŞİM PROGRAMI NEDİR?</a:t>
            </a:r>
            <a:endParaRPr lang="tr-TR" dirty="0">
              <a:latin typeface="+mj-lt"/>
            </a:endParaRPr>
          </a:p>
        </p:txBody>
      </p:sp>
      <p:sp>
        <p:nvSpPr>
          <p:cNvPr id="3" name="2 İçerik Yer Tutucusu"/>
          <p:cNvSpPr>
            <a:spLocks noGrp="1"/>
          </p:cNvSpPr>
          <p:nvPr>
            <p:ph idx="1"/>
          </p:nvPr>
        </p:nvSpPr>
        <p:spPr>
          <a:xfrm>
            <a:off x="1115616" y="1857375"/>
            <a:ext cx="7571184" cy="4525963"/>
          </a:xfrm>
        </p:spPr>
        <p:txBody>
          <a:bodyPr rtlCol="0">
            <a:normAutofit fontScale="25000" lnSpcReduction="20000"/>
          </a:bodyPr>
          <a:lstStyle/>
          <a:p>
            <a:pPr algn="just" eaLnBrk="1" fontAlgn="auto" hangingPunct="1">
              <a:spcAft>
                <a:spcPts val="0"/>
              </a:spcAft>
              <a:defRPr/>
            </a:pPr>
            <a:endParaRPr lang="tr-TR" dirty="0"/>
          </a:p>
          <a:p>
            <a:pPr algn="just" eaLnBrk="1" fontAlgn="auto" hangingPunct="1">
              <a:spcAft>
                <a:spcPts val="0"/>
              </a:spcAft>
              <a:defRPr/>
            </a:pPr>
            <a:endParaRPr lang="tr-TR" dirty="0"/>
          </a:p>
          <a:p>
            <a:pPr algn="just">
              <a:defRPr/>
            </a:pPr>
            <a:r>
              <a:rPr lang="tr-TR" sz="8000" dirty="0">
                <a:solidFill>
                  <a:schemeClr val="tx1"/>
                </a:solidFill>
              </a:rPr>
              <a:t>Mevlana Değişim Programı, yurt içinde eğitim veren yükseköğretim kurumları ile yurtdışında eğitim veren yükseköğretim kurumları arasında </a:t>
            </a:r>
            <a:r>
              <a:rPr lang="tr-TR" sz="8000" b="1" dirty="0">
                <a:solidFill>
                  <a:schemeClr val="tx1"/>
                </a:solidFill>
                <a:effectLst>
                  <a:outerShdw blurRad="38100" dist="38100" dir="2700000" algn="tl">
                    <a:srgbClr val="000000">
                      <a:alpha val="43137"/>
                    </a:srgbClr>
                  </a:outerShdw>
                </a:effectLst>
              </a:rPr>
              <a:t>öğrenci</a:t>
            </a:r>
            <a:r>
              <a:rPr lang="tr-TR" sz="8000" dirty="0">
                <a:solidFill>
                  <a:schemeClr val="tx1"/>
                </a:solidFill>
              </a:rPr>
              <a:t> ve </a:t>
            </a:r>
            <a:r>
              <a:rPr lang="tr-TR" sz="8000" b="1" dirty="0">
                <a:solidFill>
                  <a:schemeClr val="tx1"/>
                </a:solidFill>
                <a:effectLst>
                  <a:outerShdw blurRad="38100" dist="38100" dir="2700000" algn="tl">
                    <a:srgbClr val="000000">
                      <a:alpha val="43137"/>
                    </a:srgbClr>
                  </a:outerShdw>
                </a:effectLst>
              </a:rPr>
              <a:t>öğretim elemanı</a:t>
            </a:r>
            <a:r>
              <a:rPr lang="tr-TR" sz="8000" dirty="0">
                <a:solidFill>
                  <a:schemeClr val="tx1"/>
                </a:solidFill>
              </a:rPr>
              <a:t> değişimini mümkün kılan bir programdır.</a:t>
            </a:r>
          </a:p>
          <a:p>
            <a:pPr algn="just" eaLnBrk="1" fontAlgn="auto" hangingPunct="1">
              <a:spcAft>
                <a:spcPts val="0"/>
              </a:spcAft>
              <a:buFont typeface="Arial" charset="0"/>
              <a:buNone/>
              <a:defRPr/>
            </a:pPr>
            <a:endParaRPr lang="tr-TR" sz="8000" dirty="0">
              <a:solidFill>
                <a:schemeClr val="tx1"/>
              </a:solidFill>
            </a:endParaRPr>
          </a:p>
          <a:p>
            <a:pPr algn="just" eaLnBrk="1" fontAlgn="auto" hangingPunct="1">
              <a:spcAft>
                <a:spcPts val="0"/>
              </a:spcAft>
              <a:defRPr/>
            </a:pPr>
            <a:r>
              <a:rPr lang="tr-TR" sz="8000" dirty="0">
                <a:solidFill>
                  <a:schemeClr val="tx1"/>
                </a:solidFill>
              </a:rPr>
              <a:t>Değişim; anlaşmamızın olduğu üniversiteler ile yapılabilmektedir. </a:t>
            </a:r>
          </a:p>
          <a:p>
            <a:pPr algn="just" eaLnBrk="1" fontAlgn="auto" hangingPunct="1">
              <a:spcAft>
                <a:spcPts val="0"/>
              </a:spcAft>
              <a:buFont typeface="Arial" charset="0"/>
              <a:buNone/>
              <a:defRPr/>
            </a:pPr>
            <a:endParaRPr lang="tr-TR" sz="8000" dirty="0">
              <a:solidFill>
                <a:schemeClr val="tx1"/>
              </a:solidFill>
            </a:endParaRPr>
          </a:p>
          <a:p>
            <a:pPr eaLnBrk="1" fontAlgn="auto" hangingPunct="1">
              <a:spcAft>
                <a:spcPts val="0"/>
              </a:spcAft>
              <a:defRPr/>
            </a:pPr>
            <a:r>
              <a:rPr lang="tr-TR" sz="8000" dirty="0">
                <a:solidFill>
                  <a:schemeClr val="tx1"/>
                </a:solidFill>
              </a:rPr>
              <a:t>Öğrenciler 1 dönem (4 ay) burslu olarak hareketlilikten yararlanabilirler.(Öğrenciler 2 dönem programdan yararlanabilirler ancak en fazla 4 ay burstan yararlanabilirler.)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circle(in)">
                                      <p:cBhvr>
                                        <p:cTn id="11" dur="1250"/>
                                        <p:tgtEl>
                                          <p:spTgt spid="3">
                                            <p:txEl>
                                              <p:pRg st="4" end="4"/>
                                            </p:txEl>
                                          </p:spTgt>
                                        </p:tgtEl>
                                      </p:cBhvr>
                                    </p:animEffect>
                                  </p:childTnLst>
                                </p:cTn>
                              </p:par>
                            </p:childTnLst>
                          </p:cTn>
                        </p:par>
                        <p:par>
                          <p:cTn id="12" fill="hold">
                            <p:stCondLst>
                              <p:cond delay="3250"/>
                            </p:stCondLst>
                            <p:childTnLst>
                              <p:par>
                                <p:cTn id="13" presetID="6" presetClass="entr" presetSubtype="16" fill="hold" grpId="0" nodeType="after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circle(in)">
                                      <p:cBhvr>
                                        <p:cTn id="15" dur="1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47664" y="44248"/>
            <a:ext cx="7488831" cy="1296520"/>
          </a:xfrm>
        </p:spPr>
        <p:txBody>
          <a:bodyPr>
            <a:noAutofit/>
          </a:bodyPr>
          <a:lstStyle/>
          <a:p>
            <a:r>
              <a:rPr lang="tr-TR" sz="2400" b="1" dirty="0">
                <a:effectLst>
                  <a:outerShdw blurRad="38100" dist="38100" dir="2700000" algn="tl">
                    <a:srgbClr val="000000">
                      <a:alpha val="43137"/>
                    </a:srgbClr>
                  </a:outerShdw>
                </a:effectLst>
                <a:cs typeface="Arabic Typesetting" pitchFamily="66" charset="-78"/>
              </a:rPr>
              <a:t>MEVLANA DEĞİŞİM PROGRAMINDAN FAYDALANACAK ÖĞRENCİLER İÇİN GEREKLİ BELGELER</a:t>
            </a:r>
            <a:endParaRPr lang="tr-TR" sz="2400" dirty="0"/>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2600157776"/>
              </p:ext>
            </p:extLst>
          </p:nvPr>
        </p:nvGraphicFramePr>
        <p:xfrm>
          <a:off x="1187624" y="1484784"/>
          <a:ext cx="7488832" cy="5355604"/>
        </p:xfrm>
        <a:graphic>
          <a:graphicData uri="http://schemas.openxmlformats.org/drawingml/2006/table">
            <a:tbl>
              <a:tblPr/>
              <a:tblGrid>
                <a:gridCol w="3504351">
                  <a:extLst>
                    <a:ext uri="{9D8B030D-6E8A-4147-A177-3AD203B41FA5}">
                      <a16:colId xmlns:a16="http://schemas.microsoft.com/office/drawing/2014/main" xmlns="" val="20000"/>
                    </a:ext>
                  </a:extLst>
                </a:gridCol>
                <a:gridCol w="3984481">
                  <a:extLst>
                    <a:ext uri="{9D8B030D-6E8A-4147-A177-3AD203B41FA5}">
                      <a16:colId xmlns:a16="http://schemas.microsoft.com/office/drawing/2014/main" xmlns="" val="20001"/>
                    </a:ext>
                  </a:extLst>
                </a:gridCol>
              </a:tblGrid>
              <a:tr h="1114834">
                <a:tc rowSpan="6">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800" b="1" i="0" u="none" strike="noStrike" cap="none" normalizeH="0" baseline="0" dirty="0">
                        <a:ln>
                          <a:noFill/>
                        </a:ln>
                        <a:solidFill>
                          <a:srgbClr val="000000"/>
                        </a:solidFill>
                        <a:effectLst/>
                        <a:latin typeface="Bookman Old Style"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800" b="1" i="0" u="none" strike="noStrike" cap="none" normalizeH="0" baseline="0" dirty="0">
                        <a:ln>
                          <a:noFill/>
                        </a:ln>
                        <a:solidFill>
                          <a:srgbClr val="000000"/>
                        </a:solidFill>
                        <a:effectLst/>
                        <a:latin typeface="Bookman Old Style"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800" b="1" i="0" u="none" strike="noStrike" cap="none" normalizeH="0" baseline="0" dirty="0">
                        <a:ln>
                          <a:noFill/>
                        </a:ln>
                        <a:solidFill>
                          <a:srgbClr val="000000"/>
                        </a:solidFill>
                        <a:effectLst/>
                        <a:latin typeface="Bookman Old Style"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800" b="1" i="0" u="none" strike="noStrike" cap="none" normalizeH="0" baseline="0" dirty="0">
                        <a:ln>
                          <a:noFill/>
                        </a:ln>
                        <a:solidFill>
                          <a:srgbClr val="000000"/>
                        </a:solidFill>
                        <a:effectLst/>
                        <a:latin typeface="Bookman Old Style"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800" b="1" i="0" u="none" strike="noStrike" cap="none" normalizeH="0" baseline="0" dirty="0">
                        <a:ln>
                          <a:noFill/>
                        </a:ln>
                        <a:solidFill>
                          <a:srgbClr val="000000"/>
                        </a:solidFill>
                        <a:effectLst/>
                        <a:latin typeface="Bookman Old Style"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dirty="0">
                          <a:ln>
                            <a:noFill/>
                          </a:ln>
                          <a:solidFill>
                            <a:srgbClr val="000000"/>
                          </a:solidFill>
                          <a:effectLst/>
                          <a:latin typeface="+mn-lt"/>
                          <a:cs typeface="Times New Roman" pitchFamily="18" charset="0"/>
                        </a:rPr>
                        <a:t>Son Aşama:</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1800" b="1" i="0" u="none" strike="noStrike" cap="none" normalizeH="0" baseline="0" dirty="0">
                        <a:ln>
                          <a:noFill/>
                        </a:ln>
                        <a:solidFill>
                          <a:srgbClr val="000000"/>
                        </a:solidFill>
                        <a:effectLst/>
                        <a:latin typeface="+mn-lt"/>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800" b="1" i="0" u="none" strike="noStrike" cap="none" normalizeH="0" baseline="0" dirty="0" smtClean="0">
                          <a:ln>
                            <a:noFill/>
                          </a:ln>
                          <a:solidFill>
                            <a:srgbClr val="000000"/>
                          </a:solidFill>
                          <a:effectLst/>
                          <a:latin typeface="+mn-lt"/>
                          <a:cs typeface="Times New Roman" pitchFamily="18" charset="0"/>
                        </a:rPr>
                        <a:t>%70 </a:t>
                      </a:r>
                      <a:r>
                        <a:rPr kumimoji="0" lang="tr-TR" sz="1800" b="1" i="0" u="none" strike="noStrike" cap="none" normalizeH="0" baseline="0" dirty="0">
                          <a:ln>
                            <a:noFill/>
                          </a:ln>
                          <a:solidFill>
                            <a:srgbClr val="000000"/>
                          </a:solidFill>
                          <a:effectLst/>
                          <a:latin typeface="+mn-lt"/>
                          <a:cs typeface="Times New Roman" pitchFamily="18" charset="0"/>
                        </a:rPr>
                        <a:t>Aylık Burs ödemesi için gerekli tüm evraklar</a:t>
                      </a:r>
                      <a:r>
                        <a:rPr kumimoji="0" lang="tr-TR" sz="1800" b="0" i="0" u="none" strike="noStrike" cap="none" normalizeH="0" baseline="0" dirty="0">
                          <a:ln>
                            <a:noFill/>
                          </a:ln>
                          <a:solidFill>
                            <a:srgbClr val="000000"/>
                          </a:solidFill>
                          <a:effectLst/>
                          <a:latin typeface="+mn-lt"/>
                          <a:cs typeface="Times New Roman" pitchFamily="18" charset="0"/>
                        </a:rPr>
                        <a:t> </a:t>
                      </a:r>
                      <a:endParaRPr kumimoji="0" lang="tr-TR" sz="1800" b="0" i="0" u="none" strike="noStrike" cap="none" normalizeH="0" baseline="0" dirty="0">
                        <a:ln>
                          <a:noFill/>
                        </a:ln>
                        <a:solidFill>
                          <a:schemeClr val="tx1"/>
                        </a:solidFill>
                        <a:effectLst/>
                        <a:latin typeface="+mn-lt"/>
                        <a:ea typeface="Calibri" pitchFamily="34" charset="0"/>
                        <a:cs typeface="Times New Roman" pitchFamily="18" charset="0"/>
                      </a:endParaRPr>
                    </a:p>
                    <a:p>
                      <a:endParaRPr lang="tr-TR"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1800" b="0" i="0" u="none" strike="noStrike" cap="none" normalizeH="0" baseline="0" dirty="0">
                          <a:ln>
                            <a:noFill/>
                          </a:ln>
                          <a:solidFill>
                            <a:srgbClr val="000000"/>
                          </a:solidFill>
                          <a:effectLst/>
                          <a:latin typeface="+mn-lt"/>
                          <a:cs typeface="Times New Roman" pitchFamily="18" charset="0"/>
                        </a:rPr>
                        <a:t>Öğrenci Kabul Belgesi (</a:t>
                      </a:r>
                      <a:r>
                        <a:rPr kumimoji="0" lang="tr-TR" sz="1800" b="0" i="0" u="none" strike="noStrike" cap="none" normalizeH="0" baseline="0" dirty="0" err="1">
                          <a:ln>
                            <a:noFill/>
                          </a:ln>
                          <a:solidFill>
                            <a:srgbClr val="000000"/>
                          </a:solidFill>
                          <a:effectLst/>
                          <a:latin typeface="+mn-lt"/>
                          <a:cs typeface="Times New Roman" pitchFamily="18" charset="0"/>
                        </a:rPr>
                        <a:t>Acceptance</a:t>
                      </a:r>
                      <a:r>
                        <a:rPr kumimoji="0" lang="tr-TR" sz="1800" b="0" i="0" u="none" strike="noStrike" cap="none" normalizeH="0" baseline="0" dirty="0">
                          <a:ln>
                            <a:noFill/>
                          </a:ln>
                          <a:solidFill>
                            <a:srgbClr val="000000"/>
                          </a:solidFill>
                          <a:effectLst/>
                          <a:latin typeface="+mn-lt"/>
                          <a:cs typeface="Times New Roman" pitchFamily="18" charset="0"/>
                        </a:rPr>
                        <a:t> </a:t>
                      </a:r>
                      <a:r>
                        <a:rPr kumimoji="0" lang="tr-TR" sz="1800" b="0" i="0" u="none" strike="noStrike" cap="none" normalizeH="0" baseline="0" dirty="0" err="1">
                          <a:ln>
                            <a:noFill/>
                          </a:ln>
                          <a:solidFill>
                            <a:srgbClr val="000000"/>
                          </a:solidFill>
                          <a:effectLst/>
                          <a:latin typeface="+mn-lt"/>
                          <a:cs typeface="Times New Roman" pitchFamily="18" charset="0"/>
                        </a:rPr>
                        <a:t>Letter</a:t>
                      </a:r>
                      <a:r>
                        <a:rPr kumimoji="0" lang="tr-TR" sz="1800" b="0" i="0" u="none" strike="noStrike" cap="none" normalizeH="0" baseline="0" dirty="0">
                          <a:ln>
                            <a:noFill/>
                          </a:ln>
                          <a:solidFill>
                            <a:srgbClr val="000000"/>
                          </a:solidFill>
                          <a:effectLst/>
                          <a:latin typeface="+mn-lt"/>
                          <a:cs typeface="Times New Roman" pitchFamily="18" charset="0"/>
                        </a:rPr>
                        <a:t> ) + </a:t>
                      </a:r>
                      <a:r>
                        <a:rPr kumimoji="0" lang="tr-TR" sz="1800" b="0" i="0" u="none" strike="noStrike" cap="none" normalizeH="0" baseline="0" dirty="0" err="1">
                          <a:ln>
                            <a:noFill/>
                          </a:ln>
                          <a:solidFill>
                            <a:srgbClr val="000000"/>
                          </a:solidFill>
                          <a:effectLst/>
                          <a:latin typeface="+mn-lt"/>
                          <a:cs typeface="Times New Roman" pitchFamily="18" charset="0"/>
                        </a:rPr>
                        <a:t>Arrival</a:t>
                      </a:r>
                      <a:r>
                        <a:rPr kumimoji="0" lang="tr-TR" sz="1800" b="0" i="0" u="none" strike="noStrike" cap="none" normalizeH="0" baseline="0" dirty="0">
                          <a:ln>
                            <a:noFill/>
                          </a:ln>
                          <a:solidFill>
                            <a:srgbClr val="000000"/>
                          </a:solidFill>
                          <a:effectLst/>
                          <a:latin typeface="+mn-lt"/>
                          <a:cs typeface="Times New Roman" pitchFamily="18" charset="0"/>
                        </a:rPr>
                        <a:t> </a:t>
                      </a:r>
                      <a:r>
                        <a:rPr kumimoji="0" lang="tr-TR" sz="1800" b="0" i="0" u="none" strike="noStrike" cap="none" normalizeH="0" baseline="0" dirty="0" err="1" smtClean="0">
                          <a:ln>
                            <a:noFill/>
                          </a:ln>
                          <a:solidFill>
                            <a:srgbClr val="000000"/>
                          </a:solidFill>
                          <a:effectLst/>
                          <a:latin typeface="+mn-lt"/>
                          <a:cs typeface="Times New Roman" pitchFamily="18" charset="0"/>
                        </a:rPr>
                        <a:t>Document</a:t>
                      </a:r>
                      <a:r>
                        <a:rPr kumimoji="0" lang="tr-TR" sz="1800" b="0" i="0" u="none" strike="noStrike" cap="none" normalizeH="0" baseline="0" dirty="0" smtClean="0">
                          <a:ln>
                            <a:noFill/>
                          </a:ln>
                          <a:solidFill>
                            <a:srgbClr val="000000"/>
                          </a:solidFill>
                          <a:effectLst/>
                          <a:latin typeface="+mn-lt"/>
                          <a:cs typeface="Times New Roman" pitchFamily="18" charset="0"/>
                        </a:rPr>
                        <a:t> </a:t>
                      </a:r>
                      <a:endParaRPr kumimoji="0" lang="tr-TR" sz="1800" b="0" i="0" u="none" strike="noStrike" cap="none" normalizeH="0" baseline="0" dirty="0">
                        <a:ln>
                          <a:noFill/>
                        </a:ln>
                        <a:solidFill>
                          <a:schemeClr val="tx1"/>
                        </a:solidFill>
                        <a:effectLst/>
                        <a:latin typeface="+mn-lt"/>
                        <a:ea typeface="Calibri" pitchFamily="34" charset="0"/>
                        <a:cs typeface="Times New Roman" pitchFamily="18" charset="0"/>
                      </a:endParaRPr>
                    </a:p>
                    <a:p>
                      <a:endParaRPr lang="tr-TR"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230605">
                <a:tc vMerge="1">
                  <a:txBody>
                    <a:bodyPr/>
                    <a:lstStyle/>
                    <a:p>
                      <a:endParaRPr lang="tr-TR"/>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dirty="0">
                          <a:ln>
                            <a:noFill/>
                          </a:ln>
                          <a:solidFill>
                            <a:srgbClr val="0070C0"/>
                          </a:solidFill>
                          <a:effectLst/>
                          <a:latin typeface="+mn-lt"/>
                          <a:cs typeface="Times New Roman" pitchFamily="18" charset="0"/>
                        </a:rPr>
                        <a:t>Öğrenci Bilgi Formu</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dirty="0">
                          <a:ln>
                            <a:noFill/>
                          </a:ln>
                          <a:solidFill>
                            <a:srgbClr val="0070C0"/>
                          </a:solidFill>
                          <a:effectLst/>
                          <a:latin typeface="+mn-lt"/>
                          <a:ea typeface="Calibri" pitchFamily="34" charset="0"/>
                          <a:cs typeface="Times New Roman" pitchFamily="18" charset="0"/>
                        </a:rPr>
                        <a:t>Nüfus Cüzdanı Fotokopisi</a:t>
                      </a:r>
                    </a:p>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dirty="0">
                          <a:ln>
                            <a:noFill/>
                          </a:ln>
                          <a:solidFill>
                            <a:srgbClr val="0070C0"/>
                          </a:solidFill>
                          <a:effectLst/>
                          <a:latin typeface="+mn-lt"/>
                          <a:ea typeface="Calibri" pitchFamily="34" charset="0"/>
                          <a:cs typeface="Times New Roman" pitchFamily="18" charset="0"/>
                        </a:rPr>
                        <a:t>Pasaport Fotokopisi</a:t>
                      </a:r>
                    </a:p>
                    <a:p>
                      <a:endParaRPr lang="tr-TR" dirty="0">
                        <a:latin typeface="+mn-lt"/>
                      </a:endParaRPr>
                    </a:p>
                  </a:txBody>
                  <a:tcP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91782">
                <a:tc vMerge="1">
                  <a:txBody>
                    <a:bodyPr/>
                    <a:lstStyle/>
                    <a:p>
                      <a:endParaRPr lang="tr-TR"/>
                    </a:p>
                  </a:txBody>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dirty="0">
                          <a:ln>
                            <a:noFill/>
                          </a:ln>
                          <a:solidFill>
                            <a:srgbClr val="0070C0"/>
                          </a:solidFill>
                          <a:effectLst/>
                          <a:latin typeface="+mn-lt"/>
                          <a:cs typeface="Times New Roman" pitchFamily="18" charset="0"/>
                        </a:rPr>
                        <a:t>Öğrenci ve Üniversite Arasındaki Sözleşme</a:t>
                      </a:r>
                      <a:endParaRPr kumimoji="0" lang="tr-TR" sz="2000" b="1" i="0" u="none" strike="noStrike" cap="none" normalizeH="0" baseline="0" dirty="0">
                        <a:ln>
                          <a:noFill/>
                        </a:ln>
                        <a:solidFill>
                          <a:srgbClr val="0070C0"/>
                        </a:solidFill>
                        <a:effectLst/>
                        <a:latin typeface="+mn-lt"/>
                        <a:ea typeface="Calibri" pitchFamily="34" charset="0"/>
                        <a:cs typeface="Times New Roman" pitchFamily="18" charset="0"/>
                      </a:endParaRPr>
                    </a:p>
                  </a:txBody>
                  <a:tcPr marL="39368" marR="39368" marT="9516" marB="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691782">
                <a:tc vMerge="1">
                  <a:txBody>
                    <a:bodyPr/>
                    <a:lstStyle/>
                    <a:p>
                      <a:endParaRPr lang="tr-TR" dirty="0"/>
                    </a:p>
                  </a:txBody>
                  <a:tcPr>
                    <a:lnL w="12700" cmpd="sng">
                      <a:solidFill>
                        <a:schemeClr val="tx1"/>
                      </a:solidFill>
                      <a:prstDash val="soli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1" i="0" u="none" strike="noStrike" cap="none" normalizeH="0" baseline="0" dirty="0">
                          <a:ln>
                            <a:noFill/>
                          </a:ln>
                          <a:solidFill>
                            <a:srgbClr val="0070C0"/>
                          </a:solidFill>
                          <a:effectLst/>
                          <a:latin typeface="+mn-lt"/>
                          <a:cs typeface="Times New Roman" pitchFamily="18" charset="0"/>
                        </a:rPr>
                        <a:t>Banka Hesap Cüzdanı Fotokopisi / IBAN No  olmalı</a:t>
                      </a:r>
                      <a:endParaRPr kumimoji="0" lang="tr-TR" sz="2000" b="1" i="0" u="none" strike="noStrike" cap="none" normalizeH="0" baseline="0" dirty="0">
                        <a:ln>
                          <a:noFill/>
                        </a:ln>
                        <a:solidFill>
                          <a:srgbClr val="0070C0"/>
                        </a:solidFill>
                        <a:effectLst/>
                        <a:latin typeface="+mn-lt"/>
                        <a:ea typeface="Calibri" pitchFamily="34" charset="0"/>
                        <a:cs typeface="Times New Roman" pitchFamily="18" charset="0"/>
                      </a:endParaRPr>
                    </a:p>
                  </a:txBody>
                  <a:tcPr marL="39368" marR="39368" marT="9516" marB="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691782">
                <a:tc vMerge="1">
                  <a:txBody>
                    <a:bodyPr/>
                    <a:lstStyle/>
                    <a:p>
                      <a:endParaRPr lang="tr-TR" dirty="0"/>
                    </a:p>
                  </a:txBody>
                  <a:tcPr>
                    <a:lnL w="12700" cmpd="sng">
                      <a:solidFill>
                        <a:schemeClr val="tx1"/>
                      </a:solidFill>
                      <a:prstDash val="solid"/>
                    </a:lnL>
                    <a:lnR w="9525"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dirty="0">
                          <a:ln>
                            <a:noFill/>
                          </a:ln>
                          <a:solidFill>
                            <a:srgbClr val="000000"/>
                          </a:solidFill>
                          <a:effectLst/>
                          <a:latin typeface="+mn-lt"/>
                          <a:cs typeface="Times New Roman" pitchFamily="18" charset="0"/>
                        </a:rPr>
                        <a:t>Onaylanmış Öğrenim Anlaşması</a:t>
                      </a:r>
                      <a:endParaRPr kumimoji="0" lang="tr-TR" sz="2000" b="0" i="0" u="none" strike="noStrike" cap="none" normalizeH="0" baseline="0" dirty="0">
                        <a:ln>
                          <a:noFill/>
                        </a:ln>
                        <a:solidFill>
                          <a:schemeClr val="tx1"/>
                        </a:solidFill>
                        <a:effectLst/>
                        <a:latin typeface="+mn-lt"/>
                        <a:ea typeface="Calibri" pitchFamily="34" charset="0"/>
                        <a:cs typeface="Times New Roman" pitchFamily="18" charset="0"/>
                      </a:endParaRPr>
                    </a:p>
                  </a:txBody>
                  <a:tcPr marL="39368" marR="39368" marT="9516" marB="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691782">
                <a:tc vMerge="1">
                  <a:txBody>
                    <a:bodyPr/>
                    <a:lstStyle/>
                    <a:p>
                      <a:endParaRPr lang="tr-TR" dirty="0"/>
                    </a:p>
                  </a:txBody>
                  <a:tcPr>
                    <a:lnL w="12700" cmpd="sng">
                      <a:solidFill>
                        <a:schemeClr val="tx1"/>
                      </a:solidFill>
                      <a:prstDash val="solid"/>
                    </a:lnL>
                    <a:lnR w="9525"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2000" b="0" i="0" u="none" strike="noStrike" cap="none" normalizeH="0" baseline="0" dirty="0">
                          <a:ln>
                            <a:noFill/>
                          </a:ln>
                          <a:solidFill>
                            <a:srgbClr val="000000"/>
                          </a:solidFill>
                          <a:effectLst/>
                          <a:latin typeface="+mn-lt"/>
                          <a:cs typeface="Times New Roman" pitchFamily="18" charset="0"/>
                        </a:rPr>
                        <a:t>Bölüm-Fakülte /ABD-Enstitü Kurul Kararı</a:t>
                      </a:r>
                      <a:endParaRPr kumimoji="0" lang="tr-TR" sz="2000" b="0" i="0" u="none" strike="noStrike" cap="none" normalizeH="0" baseline="0" dirty="0">
                        <a:ln>
                          <a:noFill/>
                        </a:ln>
                        <a:solidFill>
                          <a:schemeClr val="tx1"/>
                        </a:solidFill>
                        <a:effectLst/>
                        <a:latin typeface="+mn-lt"/>
                        <a:ea typeface="Calibri" pitchFamily="34" charset="0"/>
                        <a:cs typeface="Times New Roman" pitchFamily="18" charset="0"/>
                      </a:endParaRPr>
                    </a:p>
                  </a:txBody>
                  <a:tcPr marL="39368" marR="39368" marT="9516" marB="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53699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47664" y="0"/>
            <a:ext cx="7128792" cy="1268760"/>
          </a:xfrm>
        </p:spPr>
        <p:txBody>
          <a:bodyPr>
            <a:normAutofit/>
          </a:bodyPr>
          <a:lstStyle/>
          <a:p>
            <a:r>
              <a:rPr lang="tr-TR" sz="3600" b="1" dirty="0">
                <a:effectLst>
                  <a:outerShdw blurRad="38100" dist="38100" dir="2700000" algn="tl">
                    <a:srgbClr val="000000">
                      <a:alpha val="43137"/>
                    </a:srgbClr>
                  </a:outerShdw>
                </a:effectLst>
                <a:cs typeface="Arabic Typesetting" pitchFamily="66" charset="-78"/>
              </a:rPr>
              <a:t>Vize İşlemleri İle İlgili Bilgiler</a:t>
            </a:r>
            <a:endParaRPr lang="tr-TR" sz="3600" dirty="0"/>
          </a:p>
        </p:txBody>
      </p:sp>
      <p:sp>
        <p:nvSpPr>
          <p:cNvPr id="3" name="İçerik Yer Tutucusu 2"/>
          <p:cNvSpPr>
            <a:spLocks noGrp="1"/>
          </p:cNvSpPr>
          <p:nvPr>
            <p:ph idx="1"/>
          </p:nvPr>
        </p:nvSpPr>
        <p:spPr>
          <a:xfrm>
            <a:off x="827584" y="1772816"/>
            <a:ext cx="7992887" cy="4680520"/>
          </a:xfrm>
        </p:spPr>
        <p:txBody>
          <a:bodyPr>
            <a:noAutofit/>
          </a:bodyPr>
          <a:lstStyle/>
          <a:p>
            <a:pPr marL="0">
              <a:lnSpc>
                <a:spcPct val="170000"/>
              </a:lnSpc>
              <a:buNone/>
              <a:defRPr/>
            </a:pPr>
            <a:r>
              <a:rPr lang="tr-TR" sz="2000" dirty="0">
                <a:solidFill>
                  <a:schemeClr val="tx1"/>
                </a:solidFill>
                <a:latin typeface="+mn-lt"/>
              </a:rPr>
              <a:t>Öğrencilerimiz, karşı Üniversitelerin gönderecekleri Kabul Belgelerinin (</a:t>
            </a:r>
            <a:r>
              <a:rPr lang="tr-TR" sz="2000" dirty="0" err="1">
                <a:solidFill>
                  <a:schemeClr val="tx1"/>
                </a:solidFill>
                <a:latin typeface="+mn-lt"/>
              </a:rPr>
              <a:t>Acceptance</a:t>
            </a:r>
            <a:r>
              <a:rPr lang="tr-TR" sz="2000" dirty="0">
                <a:solidFill>
                  <a:schemeClr val="tx1"/>
                </a:solidFill>
                <a:latin typeface="+mn-lt"/>
              </a:rPr>
              <a:t> </a:t>
            </a:r>
            <a:r>
              <a:rPr lang="tr-TR" sz="2000" dirty="0" err="1">
                <a:solidFill>
                  <a:schemeClr val="tx1"/>
                </a:solidFill>
                <a:latin typeface="+mn-lt"/>
              </a:rPr>
              <a:t>Letter</a:t>
            </a:r>
            <a:r>
              <a:rPr lang="tr-TR" sz="2000" dirty="0">
                <a:solidFill>
                  <a:schemeClr val="tx1"/>
                </a:solidFill>
                <a:latin typeface="+mn-lt"/>
              </a:rPr>
              <a:t>) Orijinalleri Koordinatörlüğümüze ulaştığında Vize işlemlerine başvuru yapabilirler. Başvurular mutlaka şahsen yapılmalı ve başvuru öncesinde MUTLAKA Konsolosluklar ve/veya Büyükelçilikler ile görüşülüp randevu alınmalıdır. Konsolosluk veya Büyükelçiliklerin </a:t>
            </a:r>
            <a:r>
              <a:rPr lang="tr-TR" sz="2000" b="1" dirty="0">
                <a:solidFill>
                  <a:schemeClr val="tx1"/>
                </a:solidFill>
                <a:latin typeface="+mn-lt"/>
              </a:rPr>
              <a:t>genel olarak istedikleri </a:t>
            </a:r>
            <a:r>
              <a:rPr lang="tr-TR" sz="2000" dirty="0">
                <a:solidFill>
                  <a:schemeClr val="tx1"/>
                </a:solidFill>
                <a:latin typeface="+mn-lt"/>
              </a:rPr>
              <a:t>belgeler şunlardır.</a:t>
            </a:r>
          </a:p>
          <a:p>
            <a:pPr>
              <a:lnSpc>
                <a:spcPct val="170000"/>
              </a:lnSpc>
              <a:buFont typeface="Arial" pitchFamily="34" charset="0"/>
              <a:buChar char="•"/>
              <a:defRPr/>
            </a:pPr>
            <a:endParaRPr lang="tr-TR" sz="2000" dirty="0">
              <a:solidFill>
                <a:schemeClr val="tx1"/>
              </a:solidFill>
              <a:latin typeface="+mn-lt"/>
            </a:endParaRPr>
          </a:p>
          <a:p>
            <a:pPr>
              <a:lnSpc>
                <a:spcPct val="170000"/>
              </a:lnSpc>
            </a:pPr>
            <a:endParaRPr lang="tr-TR" sz="2000" dirty="0"/>
          </a:p>
        </p:txBody>
      </p:sp>
    </p:spTree>
    <p:extLst>
      <p:ext uri="{BB962C8B-B14F-4D97-AF65-F5344CB8AC3E}">
        <p14:creationId xmlns:p14="http://schemas.microsoft.com/office/powerpoint/2010/main" val="39795854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b="1" dirty="0">
                <a:solidFill>
                  <a:srgbClr val="2F5897"/>
                </a:solidFill>
                <a:effectLst>
                  <a:outerShdw blurRad="38100" dist="38100" dir="2700000" algn="tl">
                    <a:srgbClr val="000000">
                      <a:alpha val="43137"/>
                    </a:srgbClr>
                  </a:outerShdw>
                </a:effectLst>
                <a:cs typeface="Arabic Typesetting" pitchFamily="66" charset="-78"/>
              </a:rPr>
              <a:t>Vize İşlemleri İle İlgili Bilgiler</a:t>
            </a:r>
            <a:endParaRPr lang="tr-TR" dirty="0"/>
          </a:p>
        </p:txBody>
      </p:sp>
      <p:sp>
        <p:nvSpPr>
          <p:cNvPr id="3" name="İçerik Yer Tutucusu 2"/>
          <p:cNvSpPr>
            <a:spLocks noGrp="1"/>
          </p:cNvSpPr>
          <p:nvPr>
            <p:ph idx="1"/>
          </p:nvPr>
        </p:nvSpPr>
        <p:spPr/>
        <p:txBody>
          <a:bodyPr>
            <a:normAutofit fontScale="85000" lnSpcReduction="20000"/>
          </a:bodyPr>
          <a:lstStyle/>
          <a:p>
            <a:pPr marL="457200" lvl="0" indent="-457200" algn="just">
              <a:lnSpc>
                <a:spcPct val="170000"/>
              </a:lnSpc>
              <a:buFont typeface="+mj-lt"/>
              <a:buAutoNum type="arabicPeriod"/>
              <a:defRPr/>
            </a:pPr>
            <a:r>
              <a:rPr lang="tr-TR" sz="2000" dirty="0">
                <a:solidFill>
                  <a:prstClr val="black"/>
                </a:solidFill>
              </a:rPr>
              <a:t>Yurt dışında kalacağınız süreyi ve daha sonraki 6 ayı kapsayan PASAPORT.</a:t>
            </a:r>
          </a:p>
          <a:p>
            <a:pPr marL="457200" lvl="0" indent="-457200" algn="just">
              <a:lnSpc>
                <a:spcPct val="170000"/>
              </a:lnSpc>
              <a:buFont typeface="+mj-lt"/>
              <a:buAutoNum type="arabicPeriod"/>
              <a:defRPr/>
            </a:pPr>
            <a:r>
              <a:rPr lang="tr-TR" sz="2000" dirty="0">
                <a:solidFill>
                  <a:prstClr val="black"/>
                </a:solidFill>
              </a:rPr>
              <a:t>Onaylanmış Learning </a:t>
            </a:r>
            <a:r>
              <a:rPr lang="tr-TR" sz="2000" dirty="0" err="1">
                <a:solidFill>
                  <a:prstClr val="black"/>
                </a:solidFill>
              </a:rPr>
              <a:t>Agreement</a:t>
            </a:r>
            <a:r>
              <a:rPr lang="tr-TR" sz="2000" dirty="0">
                <a:solidFill>
                  <a:prstClr val="black"/>
                </a:solidFill>
              </a:rPr>
              <a:t> (Öğrenim Anlaşması)</a:t>
            </a:r>
          </a:p>
          <a:p>
            <a:pPr marL="457200" lvl="0" indent="-457200" algn="just">
              <a:lnSpc>
                <a:spcPct val="170000"/>
              </a:lnSpc>
              <a:buFont typeface="+mj-lt"/>
              <a:buAutoNum type="arabicPeriod"/>
              <a:defRPr/>
            </a:pPr>
            <a:r>
              <a:rPr lang="tr-TR" sz="2000" dirty="0" err="1">
                <a:solidFill>
                  <a:prstClr val="black"/>
                </a:solidFill>
              </a:rPr>
              <a:t>Acceptance</a:t>
            </a:r>
            <a:r>
              <a:rPr lang="tr-TR" sz="2000" dirty="0">
                <a:solidFill>
                  <a:prstClr val="black"/>
                </a:solidFill>
              </a:rPr>
              <a:t> </a:t>
            </a:r>
            <a:r>
              <a:rPr lang="tr-TR" sz="2000" dirty="0" err="1">
                <a:solidFill>
                  <a:prstClr val="black"/>
                </a:solidFill>
              </a:rPr>
              <a:t>Letter</a:t>
            </a:r>
            <a:r>
              <a:rPr lang="tr-TR" sz="2000" dirty="0">
                <a:solidFill>
                  <a:prstClr val="black"/>
                </a:solidFill>
              </a:rPr>
              <a:t> (Kabul Belgesi) – </a:t>
            </a:r>
            <a:r>
              <a:rPr lang="tr-TR" sz="2000" dirty="0" err="1">
                <a:solidFill>
                  <a:prstClr val="black"/>
                </a:solidFill>
              </a:rPr>
              <a:t>Acceptance</a:t>
            </a:r>
            <a:r>
              <a:rPr lang="tr-TR" sz="2000" dirty="0">
                <a:solidFill>
                  <a:prstClr val="black"/>
                </a:solidFill>
              </a:rPr>
              <a:t> </a:t>
            </a:r>
            <a:r>
              <a:rPr lang="tr-TR" sz="2000" dirty="0" err="1">
                <a:solidFill>
                  <a:prstClr val="black"/>
                </a:solidFill>
              </a:rPr>
              <a:t>Letter</a:t>
            </a:r>
            <a:r>
              <a:rPr lang="tr-TR" sz="2000" dirty="0">
                <a:solidFill>
                  <a:prstClr val="black"/>
                </a:solidFill>
              </a:rPr>
              <a:t> (aslı)</a:t>
            </a:r>
          </a:p>
          <a:p>
            <a:pPr marL="457200" lvl="0" indent="-457200" algn="just">
              <a:lnSpc>
                <a:spcPct val="170000"/>
              </a:lnSpc>
              <a:buFont typeface="+mj-lt"/>
              <a:buAutoNum type="arabicPeriod"/>
              <a:defRPr/>
            </a:pPr>
            <a:r>
              <a:rPr lang="tr-TR" sz="2000" dirty="0">
                <a:solidFill>
                  <a:prstClr val="black"/>
                </a:solidFill>
              </a:rPr>
              <a:t>Yurt dışında kalacağınız süreyi kapsayan Sağlık Sigortası (Özel Sigortalardan temin edilir).  Minimum 30.000 Euro’yu kapsayacak şekilde olmalıdır.</a:t>
            </a:r>
          </a:p>
          <a:p>
            <a:pPr marL="457200" lvl="0" indent="-457200" algn="just">
              <a:lnSpc>
                <a:spcPct val="170000"/>
              </a:lnSpc>
              <a:buFont typeface="+mj-lt"/>
              <a:buAutoNum type="arabicPeriod"/>
              <a:defRPr/>
            </a:pPr>
            <a:r>
              <a:rPr lang="tr-TR" sz="2000" dirty="0">
                <a:solidFill>
                  <a:prstClr val="black"/>
                </a:solidFill>
              </a:rPr>
              <a:t>Koordinatörlüğümüz tarafından verilecek Mevlana Öğrencisi olduğunuzu ve hibe alacağınızı bildiren belge.</a:t>
            </a:r>
          </a:p>
          <a:p>
            <a:pPr marL="457200" lvl="0" indent="-457200" algn="just">
              <a:lnSpc>
                <a:spcPct val="170000"/>
              </a:lnSpc>
              <a:buFont typeface="+mj-lt"/>
              <a:buAutoNum type="arabicPeriod"/>
              <a:defRPr/>
            </a:pPr>
            <a:r>
              <a:rPr lang="tr-TR" sz="2000" dirty="0">
                <a:solidFill>
                  <a:prstClr val="black"/>
                </a:solidFill>
              </a:rPr>
              <a:t>Ailenizin ve sizin maddi durumunu gösteren her türlü evrak ve banka teminatları.</a:t>
            </a:r>
          </a:p>
          <a:p>
            <a:pPr marL="457200" lvl="0" indent="-457200" algn="just">
              <a:lnSpc>
                <a:spcPct val="170000"/>
              </a:lnSpc>
              <a:buFont typeface="+mj-lt"/>
              <a:buAutoNum type="arabicPeriod"/>
              <a:defRPr/>
            </a:pPr>
            <a:r>
              <a:rPr lang="tr-TR" sz="2000" dirty="0">
                <a:solidFill>
                  <a:prstClr val="black"/>
                </a:solidFill>
              </a:rPr>
              <a:t>Bu evrakların yanı sıra ayrı bir evrakın istenmesi halinde ilgili evrakın temin edilmesi öğrenciye aittir.</a:t>
            </a:r>
          </a:p>
          <a:p>
            <a:endParaRPr lang="tr-TR" dirty="0"/>
          </a:p>
        </p:txBody>
      </p:sp>
    </p:spTree>
    <p:extLst>
      <p:ext uri="{BB962C8B-B14F-4D97-AF65-F5344CB8AC3E}">
        <p14:creationId xmlns:p14="http://schemas.microsoft.com/office/powerpoint/2010/main" val="2443511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47664" y="0"/>
            <a:ext cx="7128792" cy="1124744"/>
          </a:xfrm>
        </p:spPr>
        <p:txBody>
          <a:bodyPr>
            <a:normAutofit/>
          </a:bodyPr>
          <a:lstStyle/>
          <a:p>
            <a:r>
              <a:rPr lang="tr-TR" sz="3600" b="1" dirty="0">
                <a:effectLst>
                  <a:outerShdw blurRad="38100" dist="38100" dir="2700000" algn="tl">
                    <a:srgbClr val="000000">
                      <a:alpha val="43137"/>
                    </a:srgbClr>
                  </a:outerShdw>
                </a:effectLst>
                <a:cs typeface="Arabic Typesetting" pitchFamily="66" charset="-78"/>
              </a:rPr>
              <a:t>Vize İşlemleri İle İlgili Bilgiler</a:t>
            </a:r>
            <a:endParaRPr lang="tr-TR" sz="3600" dirty="0"/>
          </a:p>
        </p:txBody>
      </p:sp>
      <p:sp>
        <p:nvSpPr>
          <p:cNvPr id="3" name="İçerik Yer Tutucusu 2"/>
          <p:cNvSpPr>
            <a:spLocks noGrp="1"/>
          </p:cNvSpPr>
          <p:nvPr>
            <p:ph idx="1"/>
          </p:nvPr>
        </p:nvSpPr>
        <p:spPr/>
        <p:txBody>
          <a:bodyPr/>
          <a:lstStyle/>
          <a:p>
            <a:pPr algn="just">
              <a:buNone/>
            </a:pPr>
            <a:r>
              <a:rPr lang="tr-TR" dirty="0">
                <a:solidFill>
                  <a:srgbClr val="C00000"/>
                </a:solidFill>
                <a:latin typeface="+mn-lt"/>
              </a:rPr>
              <a:t>Vizeniz çıktıktan sonra:</a:t>
            </a:r>
          </a:p>
          <a:p>
            <a:pPr algn="just">
              <a:buNone/>
            </a:pPr>
            <a:endParaRPr lang="tr-TR" dirty="0">
              <a:solidFill>
                <a:srgbClr val="C00000"/>
              </a:solidFill>
              <a:latin typeface="+mn-lt"/>
              <a:sym typeface="Wingdings" pitchFamily="2" charset="2"/>
            </a:endParaRPr>
          </a:p>
          <a:p>
            <a:pPr algn="just"/>
            <a:r>
              <a:rPr lang="tr-TR" dirty="0">
                <a:solidFill>
                  <a:schemeClr val="tx1"/>
                </a:solidFill>
                <a:latin typeface="+mn-lt"/>
                <a:sym typeface="Wingdings" pitchFamily="2" charset="2"/>
              </a:rPr>
              <a:t>Halk Bankası SDÜ Uydu şubesinde açtırmış olduğunuz TL hesap numaranızı ve IBAN numaranızı vermek ve ayrıca gitmeden önce yapmanız gereken son işlemleri </a:t>
            </a:r>
            <a:r>
              <a:rPr lang="tr-TR" dirty="0" smtClean="0">
                <a:solidFill>
                  <a:schemeClr val="tx1"/>
                </a:solidFill>
                <a:latin typeface="+mn-lt"/>
                <a:sym typeface="Wingdings" pitchFamily="2" charset="2"/>
              </a:rPr>
              <a:t>(ISUBÜ </a:t>
            </a:r>
            <a:r>
              <a:rPr lang="tr-TR" dirty="0">
                <a:solidFill>
                  <a:schemeClr val="tx1"/>
                </a:solidFill>
                <a:latin typeface="+mn-lt"/>
                <a:sym typeface="Wingdings" pitchFamily="2" charset="2"/>
              </a:rPr>
              <a:t>– Öğrenci Anlaşma metninin imzalanması, pasaportunuzun mühürlü sayfasının fotokopisini ve diğerlerini) yapmak üzere MUTLAKA Koordinatörlüğümüze uğrayınız.</a:t>
            </a:r>
          </a:p>
          <a:p>
            <a:pPr algn="just"/>
            <a:endParaRPr lang="tr-TR" dirty="0">
              <a:solidFill>
                <a:schemeClr val="tx1"/>
              </a:solidFill>
              <a:latin typeface="+mn-lt"/>
              <a:sym typeface="Wingdings" pitchFamily="2" charset="2"/>
            </a:endParaRPr>
          </a:p>
          <a:p>
            <a:pPr algn="just"/>
            <a:r>
              <a:rPr lang="tr-TR" dirty="0">
                <a:solidFill>
                  <a:schemeClr val="tx1"/>
                </a:solidFill>
                <a:latin typeface="+mn-lt"/>
                <a:sym typeface="Wingdings" pitchFamily="2" charset="2"/>
              </a:rPr>
              <a:t>Uçak biletinizi almayı unutmayın.</a:t>
            </a:r>
          </a:p>
          <a:p>
            <a:endParaRPr lang="tr-TR" dirty="0"/>
          </a:p>
        </p:txBody>
      </p:sp>
    </p:spTree>
    <p:extLst>
      <p:ext uri="{BB962C8B-B14F-4D97-AF65-F5344CB8AC3E}">
        <p14:creationId xmlns:p14="http://schemas.microsoft.com/office/powerpoint/2010/main" val="3126543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effectLst>
                  <a:outerShdw blurRad="38100" dist="38100" dir="2700000" algn="tl">
                    <a:srgbClr val="000000">
                      <a:alpha val="43137"/>
                    </a:srgbClr>
                  </a:outerShdw>
                </a:effectLst>
                <a:cs typeface="Arabic Typesetting" pitchFamily="66" charset="-78"/>
              </a:rPr>
              <a:t>Gitmeden Önce Son Bakış</a:t>
            </a:r>
            <a:endParaRPr lang="tr-TR" dirty="0"/>
          </a:p>
        </p:txBody>
      </p:sp>
      <p:sp>
        <p:nvSpPr>
          <p:cNvPr id="3" name="İçerik Yer Tutucusu 2"/>
          <p:cNvSpPr>
            <a:spLocks noGrp="1"/>
          </p:cNvSpPr>
          <p:nvPr>
            <p:ph idx="1"/>
          </p:nvPr>
        </p:nvSpPr>
        <p:spPr>
          <a:xfrm>
            <a:off x="1942415" y="1700808"/>
            <a:ext cx="6591985" cy="4464496"/>
          </a:xfrm>
        </p:spPr>
        <p:txBody>
          <a:bodyPr>
            <a:normAutofit fontScale="92500" lnSpcReduction="20000"/>
          </a:bodyPr>
          <a:lstStyle/>
          <a:p>
            <a:pPr algn="just">
              <a:buFont typeface="Arial" pitchFamily="34" charset="0"/>
              <a:buChar char="•"/>
              <a:defRPr/>
            </a:pPr>
            <a:r>
              <a:rPr lang="tr-TR" b="1" dirty="0">
                <a:solidFill>
                  <a:schemeClr val="tx2"/>
                </a:solidFill>
              </a:rPr>
              <a:t>Yanınıza almanız gereken tüm evraklar tamam mı ?</a:t>
            </a:r>
          </a:p>
          <a:p>
            <a:pPr algn="just">
              <a:buFont typeface="Arial" pitchFamily="34" charset="0"/>
              <a:buChar char="•"/>
              <a:defRPr/>
            </a:pPr>
            <a:endParaRPr lang="tr-TR" dirty="0"/>
          </a:p>
          <a:p>
            <a:pPr algn="just">
              <a:buNone/>
              <a:defRPr/>
            </a:pPr>
            <a:r>
              <a:rPr lang="tr-TR" dirty="0">
                <a:solidFill>
                  <a:srgbClr val="C00000"/>
                </a:solidFill>
              </a:rPr>
              <a:t>Yanınıza almanız gereken evraklar:</a:t>
            </a:r>
          </a:p>
          <a:p>
            <a:pPr algn="just">
              <a:buNone/>
              <a:defRPr/>
            </a:pPr>
            <a:endParaRPr lang="tr-TR" dirty="0">
              <a:solidFill>
                <a:srgbClr val="C00000"/>
              </a:solidFill>
            </a:endParaRPr>
          </a:p>
          <a:p>
            <a:pPr marL="457200" indent="-457200" algn="just">
              <a:buFont typeface="+mj-lt"/>
              <a:buAutoNum type="arabicPeriod"/>
              <a:defRPr/>
            </a:pPr>
            <a:r>
              <a:rPr lang="tr-TR" dirty="0">
                <a:solidFill>
                  <a:schemeClr val="tx1"/>
                </a:solidFill>
              </a:rPr>
              <a:t>Sigorta Poliçesi</a:t>
            </a:r>
          </a:p>
          <a:p>
            <a:pPr marL="457200" indent="-457200" algn="just">
              <a:buFont typeface="+mj-lt"/>
              <a:buAutoNum type="arabicPeriod"/>
              <a:defRPr/>
            </a:pPr>
            <a:r>
              <a:rPr lang="tr-TR" dirty="0">
                <a:solidFill>
                  <a:schemeClr val="tx1"/>
                </a:solidFill>
              </a:rPr>
              <a:t>Kabul Belgesi (</a:t>
            </a:r>
            <a:r>
              <a:rPr lang="tr-TR" dirty="0" err="1">
                <a:solidFill>
                  <a:schemeClr val="tx1"/>
                </a:solidFill>
              </a:rPr>
              <a:t>Acceptance</a:t>
            </a:r>
            <a:r>
              <a:rPr lang="tr-TR" dirty="0">
                <a:solidFill>
                  <a:schemeClr val="tx1"/>
                </a:solidFill>
              </a:rPr>
              <a:t> </a:t>
            </a:r>
            <a:r>
              <a:rPr lang="tr-TR" dirty="0" err="1">
                <a:solidFill>
                  <a:schemeClr val="tx1"/>
                </a:solidFill>
              </a:rPr>
              <a:t>Letter</a:t>
            </a:r>
            <a:r>
              <a:rPr lang="tr-TR" dirty="0">
                <a:solidFill>
                  <a:schemeClr val="tx1"/>
                </a:solidFill>
              </a:rPr>
              <a:t>) fotokopisi</a:t>
            </a:r>
          </a:p>
          <a:p>
            <a:pPr marL="457200" indent="-457200" algn="just">
              <a:buFont typeface="+mj-lt"/>
              <a:buAutoNum type="arabicPeriod"/>
              <a:defRPr/>
            </a:pPr>
            <a:r>
              <a:rPr lang="tr-TR" dirty="0">
                <a:solidFill>
                  <a:schemeClr val="tx1"/>
                </a:solidFill>
              </a:rPr>
              <a:t>Mevlana Öğrencisi olduğunuza dair belge</a:t>
            </a:r>
          </a:p>
          <a:p>
            <a:pPr marL="457200" indent="-457200" algn="just">
              <a:buFont typeface="+mj-lt"/>
              <a:buAutoNum type="arabicPeriod"/>
              <a:defRPr/>
            </a:pPr>
            <a:r>
              <a:rPr lang="tr-TR" dirty="0">
                <a:solidFill>
                  <a:schemeClr val="tx1"/>
                </a:solidFill>
              </a:rPr>
              <a:t>Konaklama Formu (</a:t>
            </a:r>
            <a:r>
              <a:rPr lang="tr-TR" dirty="0" err="1">
                <a:solidFill>
                  <a:schemeClr val="tx1"/>
                </a:solidFill>
              </a:rPr>
              <a:t>Accommodation</a:t>
            </a:r>
            <a:r>
              <a:rPr lang="tr-TR" dirty="0">
                <a:solidFill>
                  <a:schemeClr val="tx1"/>
                </a:solidFill>
              </a:rPr>
              <a:t> </a:t>
            </a:r>
            <a:r>
              <a:rPr lang="tr-TR" dirty="0" err="1">
                <a:solidFill>
                  <a:schemeClr val="tx1"/>
                </a:solidFill>
              </a:rPr>
              <a:t>Letter</a:t>
            </a:r>
            <a:r>
              <a:rPr lang="tr-TR" dirty="0">
                <a:solidFill>
                  <a:schemeClr val="tx1"/>
                </a:solidFill>
              </a:rPr>
              <a:t>)</a:t>
            </a:r>
          </a:p>
          <a:p>
            <a:pPr marL="457200" indent="-457200" algn="just">
              <a:buFont typeface="+mj-lt"/>
              <a:buAutoNum type="arabicPeriod"/>
              <a:defRPr/>
            </a:pPr>
            <a:r>
              <a:rPr lang="tr-TR" dirty="0">
                <a:solidFill>
                  <a:schemeClr val="tx1"/>
                </a:solidFill>
              </a:rPr>
              <a:t>Öğrenim Anlaşması (Learning </a:t>
            </a:r>
            <a:r>
              <a:rPr lang="tr-TR" dirty="0" err="1">
                <a:solidFill>
                  <a:schemeClr val="tx1"/>
                </a:solidFill>
              </a:rPr>
              <a:t>Agreement</a:t>
            </a:r>
            <a:r>
              <a:rPr lang="tr-TR" dirty="0">
                <a:solidFill>
                  <a:schemeClr val="tx1"/>
                </a:solidFill>
              </a:rPr>
              <a:t>)</a:t>
            </a:r>
          </a:p>
          <a:p>
            <a:pPr marL="457200" indent="-457200" algn="just">
              <a:buFont typeface="+mj-lt"/>
              <a:buAutoNum type="arabicPeriod"/>
              <a:defRPr/>
            </a:pPr>
            <a:r>
              <a:rPr lang="tr-TR" dirty="0">
                <a:solidFill>
                  <a:schemeClr val="tx1"/>
                </a:solidFill>
              </a:rPr>
              <a:t>Pasaport</a:t>
            </a:r>
          </a:p>
          <a:p>
            <a:pPr marL="457200" indent="-457200" algn="just">
              <a:buFont typeface="+mj-lt"/>
              <a:buAutoNum type="arabicPeriod"/>
              <a:defRPr/>
            </a:pPr>
            <a:r>
              <a:rPr lang="tr-TR" dirty="0">
                <a:solidFill>
                  <a:schemeClr val="tx1"/>
                </a:solidFill>
              </a:rPr>
              <a:t>Bilet</a:t>
            </a:r>
          </a:p>
          <a:p>
            <a:pPr marL="457200" indent="-457200" algn="just">
              <a:buFont typeface="+mj-lt"/>
              <a:buAutoNum type="arabicPeriod"/>
              <a:defRPr/>
            </a:pPr>
            <a:r>
              <a:rPr lang="tr-TR" dirty="0">
                <a:solidFill>
                  <a:schemeClr val="tx1"/>
                </a:solidFill>
              </a:rPr>
              <a:t>Karşı üniversite ile sizi karşılamak üzere yaptığınız yazışmalar 	</a:t>
            </a:r>
          </a:p>
          <a:p>
            <a:endParaRPr lang="tr-TR" dirty="0"/>
          </a:p>
        </p:txBody>
      </p:sp>
    </p:spTree>
    <p:extLst>
      <p:ext uri="{BB962C8B-B14F-4D97-AF65-F5344CB8AC3E}">
        <p14:creationId xmlns:p14="http://schemas.microsoft.com/office/powerpoint/2010/main" val="25227409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effectLst>
                  <a:outerShdw blurRad="38100" dist="38100" dir="2700000" algn="tl">
                    <a:srgbClr val="000000">
                      <a:alpha val="43137"/>
                    </a:srgbClr>
                  </a:outerShdw>
                </a:effectLst>
                <a:cs typeface="Arabic Typesetting" pitchFamily="66" charset="-78"/>
              </a:rPr>
              <a:t>Değişim Sürecinde:</a:t>
            </a:r>
            <a:endParaRPr lang="tr-TR" dirty="0"/>
          </a:p>
        </p:txBody>
      </p:sp>
      <p:sp>
        <p:nvSpPr>
          <p:cNvPr id="3" name="İçerik Yer Tutucusu 2"/>
          <p:cNvSpPr>
            <a:spLocks noGrp="1"/>
          </p:cNvSpPr>
          <p:nvPr>
            <p:ph idx="1"/>
          </p:nvPr>
        </p:nvSpPr>
        <p:spPr/>
        <p:txBody>
          <a:bodyPr>
            <a:normAutofit/>
          </a:bodyPr>
          <a:lstStyle/>
          <a:p>
            <a:pPr>
              <a:buFont typeface="Arial" pitchFamily="34" charset="0"/>
              <a:buChar char="•"/>
              <a:defRPr/>
            </a:pPr>
            <a:endParaRPr lang="tr-TR" dirty="0"/>
          </a:p>
          <a:p>
            <a:pPr>
              <a:buFont typeface="Arial" pitchFamily="34" charset="0"/>
              <a:buChar char="•"/>
              <a:defRPr/>
            </a:pPr>
            <a:r>
              <a:rPr lang="tr-TR" dirty="0">
                <a:solidFill>
                  <a:schemeClr val="tx1"/>
                </a:solidFill>
              </a:rPr>
              <a:t>Hareketlilik sırasında ders değişikliği yapmak isterseniz: </a:t>
            </a:r>
          </a:p>
          <a:p>
            <a:pPr lvl="1">
              <a:buFont typeface="Wingdings" pitchFamily="2" charset="2"/>
              <a:buChar char="Ø"/>
              <a:defRPr/>
            </a:pPr>
            <a:r>
              <a:rPr lang="tr-TR" dirty="0">
                <a:solidFill>
                  <a:schemeClr val="tx1"/>
                </a:solidFill>
              </a:rPr>
              <a:t> </a:t>
            </a:r>
            <a:r>
              <a:rPr lang="tr-TR" dirty="0" smtClean="0">
                <a:solidFill>
                  <a:schemeClr val="tx1"/>
                </a:solidFill>
              </a:rPr>
              <a:t>ISUBÜ </a:t>
            </a:r>
            <a:r>
              <a:rPr lang="tr-TR" dirty="0">
                <a:solidFill>
                  <a:schemeClr val="tx1"/>
                </a:solidFill>
              </a:rPr>
              <a:t>bölüm Koordinatörünüz ile dersleri birlikte belirlemelisiniz.</a:t>
            </a:r>
          </a:p>
          <a:p>
            <a:pPr lvl="1">
              <a:buFont typeface="Wingdings" pitchFamily="2" charset="2"/>
              <a:buChar char="Ø"/>
              <a:defRPr/>
            </a:pPr>
            <a:r>
              <a:rPr lang="tr-TR" dirty="0">
                <a:solidFill>
                  <a:schemeClr val="tx1"/>
                </a:solidFill>
              </a:rPr>
              <a:t>Öğrenim Protokolünün ikinci sayfasında sil ekle tablosuna değişiklikleri yazmalısınız.</a:t>
            </a:r>
          </a:p>
          <a:p>
            <a:pPr lvl="1">
              <a:buFont typeface="Wingdings" pitchFamily="2" charset="2"/>
              <a:buChar char="Ø"/>
              <a:defRPr/>
            </a:pPr>
            <a:r>
              <a:rPr lang="tr-TR" dirty="0">
                <a:solidFill>
                  <a:schemeClr val="tx1"/>
                </a:solidFill>
              </a:rPr>
              <a:t>Karşı üniversiteye imzalattıktan sonra ISUBU Mevlana Kurum Koordinatörlüğüne posta ve E-mail ile göndermelisiniz.</a:t>
            </a:r>
          </a:p>
          <a:p>
            <a:pPr lvl="1">
              <a:buFont typeface="Wingdings" pitchFamily="2" charset="2"/>
              <a:buChar char="Ø"/>
              <a:defRPr/>
            </a:pPr>
            <a:r>
              <a:rPr lang="tr-TR" dirty="0">
                <a:solidFill>
                  <a:schemeClr val="tx1"/>
                </a:solidFill>
              </a:rPr>
              <a:t>Karşı üniversitede aldığınız derslerin kredi toplamının </a:t>
            </a:r>
            <a:r>
              <a:rPr lang="tr-TR" dirty="0" err="1" smtClean="0">
                <a:solidFill>
                  <a:schemeClr val="tx1"/>
                </a:solidFill>
              </a:rPr>
              <a:t>ISUBÜ’de</a:t>
            </a:r>
            <a:r>
              <a:rPr lang="tr-TR" dirty="0" smtClean="0">
                <a:solidFill>
                  <a:schemeClr val="tx1"/>
                </a:solidFill>
              </a:rPr>
              <a:t> </a:t>
            </a:r>
            <a:r>
              <a:rPr lang="tr-TR" dirty="0">
                <a:solidFill>
                  <a:schemeClr val="tx1"/>
                </a:solidFill>
              </a:rPr>
              <a:t>saydıracağınız derslerin kredi toplamından fazla olmasına dikkat etmelisiniz. </a:t>
            </a:r>
          </a:p>
          <a:p>
            <a:pPr lvl="1">
              <a:buFont typeface="Wingdings" pitchFamily="2" charset="2"/>
              <a:buChar char="Ø"/>
              <a:defRPr/>
            </a:pPr>
            <a:r>
              <a:rPr lang="tr-TR" dirty="0">
                <a:solidFill>
                  <a:schemeClr val="tx1"/>
                </a:solidFill>
              </a:rPr>
              <a:t>Karşı üniversitenin akademik takviminden itibaren 3 hafta içerisinde ders değişikliğinin yapılması ve Mevlana Kurum Koordinatörlüğüne bildirilmesi gerekmektedir. </a:t>
            </a:r>
          </a:p>
          <a:p>
            <a:endParaRPr lang="tr-TR" dirty="0"/>
          </a:p>
        </p:txBody>
      </p:sp>
    </p:spTree>
    <p:extLst>
      <p:ext uri="{BB962C8B-B14F-4D97-AF65-F5344CB8AC3E}">
        <p14:creationId xmlns:p14="http://schemas.microsoft.com/office/powerpoint/2010/main" val="12774019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effectLst>
                  <a:outerShdw blurRad="38100" dist="38100" dir="2700000" algn="tl">
                    <a:srgbClr val="000000">
                      <a:alpha val="43137"/>
                    </a:srgbClr>
                  </a:outerShdw>
                </a:effectLst>
                <a:cs typeface="Arabic Typesetting" pitchFamily="66" charset="-78"/>
              </a:rPr>
              <a:t>Değişim Sürecinin Bitiminde</a:t>
            </a:r>
            <a:endParaRPr lang="tr-TR" dirty="0"/>
          </a:p>
        </p:txBody>
      </p:sp>
      <p:sp>
        <p:nvSpPr>
          <p:cNvPr id="3" name="İçerik Yer Tutucusu 2"/>
          <p:cNvSpPr>
            <a:spLocks noGrp="1"/>
          </p:cNvSpPr>
          <p:nvPr>
            <p:ph idx="1"/>
          </p:nvPr>
        </p:nvSpPr>
        <p:spPr/>
        <p:txBody>
          <a:bodyPr>
            <a:normAutofit fontScale="92500" lnSpcReduction="10000"/>
          </a:bodyPr>
          <a:lstStyle/>
          <a:p>
            <a:pPr algn="just">
              <a:buFont typeface="Arial" pitchFamily="34" charset="0"/>
              <a:buChar char="•"/>
              <a:defRPr/>
            </a:pPr>
            <a:r>
              <a:rPr lang="tr-TR" u="sng" dirty="0">
                <a:solidFill>
                  <a:srgbClr val="A50021"/>
                </a:solidFill>
              </a:rPr>
              <a:t>En geç 15 gün</a:t>
            </a:r>
            <a:r>
              <a:rPr lang="tr-TR" dirty="0">
                <a:solidFill>
                  <a:srgbClr val="A50021"/>
                </a:solidFill>
              </a:rPr>
              <a:t> </a:t>
            </a:r>
            <a:r>
              <a:rPr lang="tr-TR" dirty="0">
                <a:solidFill>
                  <a:schemeClr val="tx1"/>
                </a:solidFill>
              </a:rPr>
              <a:t>içinde yükseköğretim kurumunuza aşağıdaki evrakları  teslim etmelisiniz. </a:t>
            </a:r>
          </a:p>
          <a:p>
            <a:pPr algn="just">
              <a:buFont typeface="Wingdings" pitchFamily="2" charset="2"/>
              <a:buChar char="Ø"/>
              <a:defRPr/>
            </a:pPr>
            <a:endParaRPr lang="tr-TR" dirty="0">
              <a:solidFill>
                <a:schemeClr val="tx1"/>
              </a:solidFill>
            </a:endParaRPr>
          </a:p>
          <a:p>
            <a:pPr algn="just">
              <a:buFont typeface="Wingdings" pitchFamily="2" charset="2"/>
              <a:buChar char="ü"/>
              <a:defRPr/>
            </a:pPr>
            <a:r>
              <a:rPr lang="tr-TR" dirty="0">
                <a:solidFill>
                  <a:schemeClr val="tx1"/>
                </a:solidFill>
              </a:rPr>
              <a:t> Öğrenci not çizelgesi</a:t>
            </a:r>
          </a:p>
          <a:p>
            <a:pPr algn="just">
              <a:buFont typeface="Wingdings" pitchFamily="2" charset="2"/>
              <a:buChar char="ü"/>
              <a:defRPr/>
            </a:pPr>
            <a:r>
              <a:rPr lang="tr-TR" dirty="0">
                <a:solidFill>
                  <a:schemeClr val="tx1"/>
                </a:solidFill>
              </a:rPr>
              <a:t> Katılım Belgesi </a:t>
            </a:r>
          </a:p>
          <a:p>
            <a:pPr algn="just">
              <a:buFont typeface="Wingdings" pitchFamily="2" charset="2"/>
              <a:buChar char="ü"/>
              <a:defRPr/>
            </a:pPr>
            <a:r>
              <a:rPr lang="tr-TR" dirty="0">
                <a:solidFill>
                  <a:schemeClr val="tx1"/>
                </a:solidFill>
              </a:rPr>
              <a:t> Öğrenci Nihai Raporu</a:t>
            </a:r>
          </a:p>
          <a:p>
            <a:pPr algn="just">
              <a:buFont typeface="Wingdings" pitchFamily="2" charset="2"/>
              <a:buChar char="ü"/>
              <a:defRPr/>
            </a:pPr>
            <a:r>
              <a:rPr lang="tr-TR" dirty="0">
                <a:solidFill>
                  <a:schemeClr val="tx1"/>
                </a:solidFill>
              </a:rPr>
              <a:t>Öğrenci Faaliyet Raporu(Lisansüstü Öğrenciler İçin)</a:t>
            </a:r>
          </a:p>
          <a:p>
            <a:pPr algn="just">
              <a:buFont typeface="Wingdings" pitchFamily="2" charset="2"/>
              <a:buChar char="ü"/>
              <a:defRPr/>
            </a:pPr>
            <a:endParaRPr lang="tr-TR" dirty="0">
              <a:solidFill>
                <a:schemeClr val="tx1"/>
              </a:solidFill>
            </a:endParaRPr>
          </a:p>
          <a:p>
            <a:pPr algn="just">
              <a:buFont typeface="Arial" pitchFamily="34" charset="0"/>
              <a:buChar char="•"/>
              <a:defRPr/>
            </a:pPr>
            <a:r>
              <a:rPr lang="tr-TR" dirty="0">
                <a:solidFill>
                  <a:schemeClr val="tx1"/>
                </a:solidFill>
              </a:rPr>
              <a:t>Eksik veya hatalı evraklarının tamamlanması veya düzeltilmesi için 15 günden fazla olmamak üzere ek süre verilir. Teslim edilmemesi halinde, öğrencinin işlemleri geçersiz sayılır ve kendisine yapılan ödemelerin iadesi istenir.</a:t>
            </a:r>
            <a:endParaRPr lang="tr-TR" dirty="0">
              <a:solidFill>
                <a:schemeClr val="tx1"/>
              </a:solidFill>
              <a:effectLst>
                <a:outerShdw blurRad="38100" dist="38100" dir="2700000" algn="tl">
                  <a:srgbClr val="000000">
                    <a:alpha val="43137"/>
                  </a:srgbClr>
                </a:outerShdw>
              </a:effectLst>
            </a:endParaRPr>
          </a:p>
          <a:p>
            <a:endParaRPr lang="tr-TR" dirty="0"/>
          </a:p>
        </p:txBody>
      </p:sp>
    </p:spTree>
    <p:extLst>
      <p:ext uri="{BB962C8B-B14F-4D97-AF65-F5344CB8AC3E}">
        <p14:creationId xmlns:p14="http://schemas.microsoft.com/office/powerpoint/2010/main" val="11137140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rmAutofit/>
          </a:bodyPr>
          <a:lstStyle/>
          <a:p>
            <a:r>
              <a:rPr lang="tr-TR" sz="6000" b="1" dirty="0">
                <a:effectLst>
                  <a:outerShdw blurRad="38100" dist="38100" dir="2700000" algn="tl">
                    <a:srgbClr val="000000">
                      <a:alpha val="43137"/>
                    </a:srgbClr>
                  </a:outerShdw>
                </a:effectLst>
              </a:rPr>
              <a:t>BURSLAR VE YEVMİYELER</a:t>
            </a:r>
          </a:p>
        </p:txBody>
      </p:sp>
      <p:sp>
        <p:nvSpPr>
          <p:cNvPr id="5" name="Metin Yer Tutucusu 4"/>
          <p:cNvSpPr>
            <a:spLocks noGrp="1"/>
          </p:cNvSpPr>
          <p:nvPr>
            <p:ph type="body" sz="half" idx="2"/>
          </p:nvPr>
        </p:nvSpPr>
        <p:spPr/>
        <p:txBody>
          <a:bodyPr/>
          <a:lstStyle/>
          <a:p>
            <a:endParaRPr lang="tr-TR" dirty="0"/>
          </a:p>
        </p:txBody>
      </p:sp>
    </p:spTree>
    <p:extLst>
      <p:ext uri="{BB962C8B-B14F-4D97-AF65-F5344CB8AC3E}">
        <p14:creationId xmlns:p14="http://schemas.microsoft.com/office/powerpoint/2010/main" val="3679715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1110987698"/>
              </p:ext>
            </p:extLst>
          </p:nvPr>
        </p:nvGraphicFramePr>
        <p:xfrm>
          <a:off x="1691680" y="619244"/>
          <a:ext cx="1512168" cy="6050116"/>
        </p:xfrm>
        <a:graphic>
          <a:graphicData uri="http://schemas.openxmlformats.org/drawingml/2006/table">
            <a:tbl>
              <a:tblPr>
                <a:tableStyleId>{5C22544A-7EE6-4342-B048-85BDC9FD1C3A}</a:tableStyleId>
              </a:tblPr>
              <a:tblGrid>
                <a:gridCol w="1512168">
                  <a:extLst>
                    <a:ext uri="{9D8B030D-6E8A-4147-A177-3AD203B41FA5}">
                      <a16:colId xmlns:a16="http://schemas.microsoft.com/office/drawing/2014/main" xmlns="" val="20000"/>
                    </a:ext>
                  </a:extLst>
                </a:gridCol>
              </a:tblGrid>
              <a:tr h="648072">
                <a:tc>
                  <a:txBody>
                    <a:bodyPr/>
                    <a:lstStyle/>
                    <a:p>
                      <a:pPr marL="0" algn="ctr" defTabSz="914400" rtl="0" eaLnBrk="1" fontAlgn="ctr" latinLnBrk="0" hangingPunct="1"/>
                      <a:r>
                        <a:rPr lang="tr-TR" sz="1100" b="1" kern="1200"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Avrupa , Asya-Pasifik , Latin Amerika , Kuzey Amerika</a:t>
                      </a:r>
                    </a:p>
                  </a:txBody>
                  <a:tcPr marL="9052" marR="9052" marT="9052" marB="0"/>
                </a:tc>
                <a:extLst>
                  <a:ext uri="{0D108BD9-81ED-4DB2-BD59-A6C34878D82A}">
                    <a16:rowId xmlns:a16="http://schemas.microsoft.com/office/drawing/2014/main" xmlns="" val="10000"/>
                  </a:ext>
                </a:extLst>
              </a:tr>
              <a:tr h="223771">
                <a:tc>
                  <a:txBody>
                    <a:bodyPr/>
                    <a:lstStyle/>
                    <a:p>
                      <a:pPr algn="l" fontAlgn="b"/>
                      <a:r>
                        <a:rPr lang="tr-TR" sz="1000" u="none" strike="noStrike" dirty="0">
                          <a:effectLst/>
                        </a:rPr>
                        <a:t>ABD</a:t>
                      </a:r>
                      <a:endParaRPr lang="tr-TR" sz="1000" b="0" i="0" u="none" strike="noStrike" dirty="0">
                        <a:solidFill>
                          <a:srgbClr val="000000"/>
                        </a:solidFill>
                        <a:effectLst/>
                        <a:latin typeface="Calibri" panose="020F0502020204030204" pitchFamily="34" charset="0"/>
                      </a:endParaRPr>
                    </a:p>
                  </a:txBody>
                  <a:tcPr marL="81467" marR="9052" marT="9052" marB="0" anchor="b"/>
                </a:tc>
                <a:extLst>
                  <a:ext uri="{0D108BD9-81ED-4DB2-BD59-A6C34878D82A}">
                    <a16:rowId xmlns:a16="http://schemas.microsoft.com/office/drawing/2014/main" xmlns="" val="10001"/>
                  </a:ext>
                </a:extLst>
              </a:tr>
              <a:tr h="223771">
                <a:tc>
                  <a:txBody>
                    <a:bodyPr/>
                    <a:lstStyle/>
                    <a:p>
                      <a:pPr algn="l" fontAlgn="b"/>
                      <a:r>
                        <a:rPr lang="tr-TR" sz="1000" u="none" strike="noStrike">
                          <a:effectLst/>
                        </a:rPr>
                        <a:t>Arnavutluk</a:t>
                      </a:r>
                      <a:endParaRPr lang="tr-TR" sz="1000" b="0" i="0" u="none" strike="noStrike">
                        <a:solidFill>
                          <a:srgbClr val="000000"/>
                        </a:solidFill>
                        <a:effectLst/>
                        <a:latin typeface="Calibri" panose="020F0502020204030204" pitchFamily="34" charset="0"/>
                      </a:endParaRPr>
                    </a:p>
                  </a:txBody>
                  <a:tcPr marL="81467" marR="9052" marT="9052" marB="0" anchor="b"/>
                </a:tc>
                <a:extLst>
                  <a:ext uri="{0D108BD9-81ED-4DB2-BD59-A6C34878D82A}">
                    <a16:rowId xmlns:a16="http://schemas.microsoft.com/office/drawing/2014/main" xmlns="" val="10002"/>
                  </a:ext>
                </a:extLst>
              </a:tr>
              <a:tr h="223771">
                <a:tc>
                  <a:txBody>
                    <a:bodyPr/>
                    <a:lstStyle/>
                    <a:p>
                      <a:pPr algn="l" fontAlgn="b"/>
                      <a:r>
                        <a:rPr lang="tr-TR" sz="1000" u="none" strike="noStrike">
                          <a:effectLst/>
                        </a:rPr>
                        <a:t>Avusturalya</a:t>
                      </a:r>
                      <a:endParaRPr lang="tr-TR" sz="1000" b="0" i="0" u="none" strike="noStrike">
                        <a:solidFill>
                          <a:srgbClr val="000000"/>
                        </a:solidFill>
                        <a:effectLst/>
                        <a:latin typeface="Calibri" panose="020F0502020204030204" pitchFamily="34" charset="0"/>
                      </a:endParaRPr>
                    </a:p>
                  </a:txBody>
                  <a:tcPr marL="81467" marR="9052" marT="9052" marB="0" anchor="b"/>
                </a:tc>
                <a:extLst>
                  <a:ext uri="{0D108BD9-81ED-4DB2-BD59-A6C34878D82A}">
                    <a16:rowId xmlns:a16="http://schemas.microsoft.com/office/drawing/2014/main" xmlns="" val="10003"/>
                  </a:ext>
                </a:extLst>
              </a:tr>
              <a:tr h="223771">
                <a:tc>
                  <a:txBody>
                    <a:bodyPr/>
                    <a:lstStyle/>
                    <a:p>
                      <a:pPr algn="l" fontAlgn="b"/>
                      <a:r>
                        <a:rPr lang="tr-TR" sz="1000" u="none" strike="noStrike" dirty="0">
                          <a:effectLst/>
                        </a:rPr>
                        <a:t>Beyaz Rusya</a:t>
                      </a:r>
                      <a:endParaRPr lang="tr-TR" sz="1000" b="0" i="0" u="none" strike="noStrike" dirty="0">
                        <a:solidFill>
                          <a:srgbClr val="000000"/>
                        </a:solidFill>
                        <a:effectLst/>
                        <a:latin typeface="Calibri" panose="020F0502020204030204" pitchFamily="34" charset="0"/>
                      </a:endParaRPr>
                    </a:p>
                  </a:txBody>
                  <a:tcPr marL="81467" marR="9052" marT="9052" marB="0" anchor="b"/>
                </a:tc>
                <a:extLst>
                  <a:ext uri="{0D108BD9-81ED-4DB2-BD59-A6C34878D82A}">
                    <a16:rowId xmlns:a16="http://schemas.microsoft.com/office/drawing/2014/main" xmlns="" val="10004"/>
                  </a:ext>
                </a:extLst>
              </a:tr>
              <a:tr h="223771">
                <a:tc>
                  <a:txBody>
                    <a:bodyPr/>
                    <a:lstStyle/>
                    <a:p>
                      <a:pPr algn="l" fontAlgn="b"/>
                      <a:r>
                        <a:rPr lang="tr-TR" sz="1000" u="none" strike="noStrike" dirty="0">
                          <a:effectLst/>
                        </a:rPr>
                        <a:t>Bosna-Hersek</a:t>
                      </a:r>
                      <a:endParaRPr lang="tr-TR" sz="1000" b="0" i="0" u="none" strike="noStrike" dirty="0">
                        <a:solidFill>
                          <a:srgbClr val="000000"/>
                        </a:solidFill>
                        <a:effectLst/>
                        <a:latin typeface="Calibri" panose="020F0502020204030204" pitchFamily="34" charset="0"/>
                      </a:endParaRPr>
                    </a:p>
                  </a:txBody>
                  <a:tcPr marL="81467" marR="9052" marT="9052" marB="0" anchor="b"/>
                </a:tc>
                <a:extLst>
                  <a:ext uri="{0D108BD9-81ED-4DB2-BD59-A6C34878D82A}">
                    <a16:rowId xmlns:a16="http://schemas.microsoft.com/office/drawing/2014/main" xmlns="" val="10005"/>
                  </a:ext>
                </a:extLst>
              </a:tr>
              <a:tr h="223771">
                <a:tc>
                  <a:txBody>
                    <a:bodyPr/>
                    <a:lstStyle/>
                    <a:p>
                      <a:pPr algn="l" fontAlgn="b"/>
                      <a:r>
                        <a:rPr lang="tr-TR" sz="1000" u="none" strike="noStrike" dirty="0">
                          <a:effectLst/>
                        </a:rPr>
                        <a:t>Brezilya</a:t>
                      </a:r>
                      <a:endParaRPr lang="tr-TR" sz="1000" b="0" i="0" u="none" strike="noStrike" dirty="0">
                        <a:solidFill>
                          <a:srgbClr val="000000"/>
                        </a:solidFill>
                        <a:effectLst/>
                        <a:latin typeface="Calibri" panose="020F0502020204030204" pitchFamily="34" charset="0"/>
                      </a:endParaRPr>
                    </a:p>
                  </a:txBody>
                  <a:tcPr marL="81467" marR="9052" marT="9052" marB="0" anchor="b"/>
                </a:tc>
                <a:extLst>
                  <a:ext uri="{0D108BD9-81ED-4DB2-BD59-A6C34878D82A}">
                    <a16:rowId xmlns:a16="http://schemas.microsoft.com/office/drawing/2014/main" xmlns="" val="10006"/>
                  </a:ext>
                </a:extLst>
              </a:tr>
              <a:tr h="223771">
                <a:tc>
                  <a:txBody>
                    <a:bodyPr/>
                    <a:lstStyle/>
                    <a:p>
                      <a:pPr algn="l" fontAlgn="b"/>
                      <a:r>
                        <a:rPr lang="tr-TR" sz="1000" u="none" strike="noStrike" dirty="0">
                          <a:effectLst/>
                        </a:rPr>
                        <a:t>Çin Halk Cumhuriyeti</a:t>
                      </a:r>
                      <a:endParaRPr lang="tr-TR" sz="1000" b="0" i="0" u="none" strike="noStrike" dirty="0">
                        <a:solidFill>
                          <a:srgbClr val="000000"/>
                        </a:solidFill>
                        <a:effectLst/>
                        <a:latin typeface="Calibri" panose="020F0502020204030204" pitchFamily="34" charset="0"/>
                      </a:endParaRPr>
                    </a:p>
                  </a:txBody>
                  <a:tcPr marL="81467" marR="9052" marT="9052" marB="0" anchor="b"/>
                </a:tc>
                <a:extLst>
                  <a:ext uri="{0D108BD9-81ED-4DB2-BD59-A6C34878D82A}">
                    <a16:rowId xmlns:a16="http://schemas.microsoft.com/office/drawing/2014/main" xmlns="" val="10007"/>
                  </a:ext>
                </a:extLst>
              </a:tr>
              <a:tr h="223771">
                <a:tc>
                  <a:txBody>
                    <a:bodyPr/>
                    <a:lstStyle/>
                    <a:p>
                      <a:pPr algn="l" fontAlgn="b"/>
                      <a:r>
                        <a:rPr lang="tr-TR" sz="1000" u="none" strike="noStrike" dirty="0">
                          <a:effectLst/>
                        </a:rPr>
                        <a:t>Endonezya</a:t>
                      </a:r>
                      <a:endParaRPr lang="tr-TR" sz="1000" b="0" i="0" u="none" strike="noStrike" dirty="0">
                        <a:solidFill>
                          <a:srgbClr val="000000"/>
                        </a:solidFill>
                        <a:effectLst/>
                        <a:latin typeface="Calibri" panose="020F0502020204030204" pitchFamily="34" charset="0"/>
                      </a:endParaRPr>
                    </a:p>
                  </a:txBody>
                  <a:tcPr marL="81467" marR="9052" marT="9052" marB="0" anchor="b"/>
                </a:tc>
                <a:extLst>
                  <a:ext uri="{0D108BD9-81ED-4DB2-BD59-A6C34878D82A}">
                    <a16:rowId xmlns:a16="http://schemas.microsoft.com/office/drawing/2014/main" xmlns="" val="10008"/>
                  </a:ext>
                </a:extLst>
              </a:tr>
              <a:tr h="223771">
                <a:tc>
                  <a:txBody>
                    <a:bodyPr/>
                    <a:lstStyle/>
                    <a:p>
                      <a:pPr algn="l" fontAlgn="b"/>
                      <a:r>
                        <a:rPr lang="tr-TR" sz="1000" u="none" strike="noStrike" dirty="0">
                          <a:effectLst/>
                        </a:rPr>
                        <a:t>Filipinler</a:t>
                      </a:r>
                      <a:endParaRPr lang="tr-TR" sz="1000" b="0" i="0" u="none" strike="noStrike" dirty="0">
                        <a:solidFill>
                          <a:srgbClr val="000000"/>
                        </a:solidFill>
                        <a:effectLst/>
                        <a:latin typeface="Calibri" panose="020F0502020204030204" pitchFamily="34" charset="0"/>
                      </a:endParaRPr>
                    </a:p>
                  </a:txBody>
                  <a:tcPr marL="81467" marR="9052" marT="9052" marB="0" anchor="b"/>
                </a:tc>
                <a:extLst>
                  <a:ext uri="{0D108BD9-81ED-4DB2-BD59-A6C34878D82A}">
                    <a16:rowId xmlns:a16="http://schemas.microsoft.com/office/drawing/2014/main" xmlns="" val="10009"/>
                  </a:ext>
                </a:extLst>
              </a:tr>
              <a:tr h="223771">
                <a:tc>
                  <a:txBody>
                    <a:bodyPr/>
                    <a:lstStyle/>
                    <a:p>
                      <a:pPr algn="l" fontAlgn="b"/>
                      <a:r>
                        <a:rPr lang="tr-TR" sz="1000" u="none" strike="noStrike" dirty="0">
                          <a:effectLst/>
                        </a:rPr>
                        <a:t>Fransa</a:t>
                      </a:r>
                      <a:endParaRPr lang="tr-TR" sz="1000" b="0" i="0" u="none" strike="noStrike" dirty="0">
                        <a:solidFill>
                          <a:srgbClr val="000000"/>
                        </a:solidFill>
                        <a:effectLst/>
                        <a:latin typeface="Calibri" panose="020F0502020204030204" pitchFamily="34" charset="0"/>
                      </a:endParaRPr>
                    </a:p>
                  </a:txBody>
                  <a:tcPr marL="81467" marR="9052" marT="9052" marB="0" anchor="b"/>
                </a:tc>
                <a:extLst>
                  <a:ext uri="{0D108BD9-81ED-4DB2-BD59-A6C34878D82A}">
                    <a16:rowId xmlns:a16="http://schemas.microsoft.com/office/drawing/2014/main" xmlns="" val="10010"/>
                  </a:ext>
                </a:extLst>
              </a:tr>
              <a:tr h="223771">
                <a:tc>
                  <a:txBody>
                    <a:bodyPr/>
                    <a:lstStyle/>
                    <a:p>
                      <a:pPr algn="l" fontAlgn="b"/>
                      <a:r>
                        <a:rPr lang="tr-TR" sz="1000" u="none" strike="noStrike" dirty="0">
                          <a:effectLst/>
                        </a:rPr>
                        <a:t>Güney Kore</a:t>
                      </a:r>
                      <a:endParaRPr lang="tr-TR" sz="1000" b="0" i="0" u="none" strike="noStrike" dirty="0">
                        <a:solidFill>
                          <a:srgbClr val="000000"/>
                        </a:solidFill>
                        <a:effectLst/>
                        <a:latin typeface="Calibri" panose="020F0502020204030204" pitchFamily="34" charset="0"/>
                      </a:endParaRPr>
                    </a:p>
                  </a:txBody>
                  <a:tcPr marL="81467" marR="9052" marT="9052" marB="0" anchor="b"/>
                </a:tc>
                <a:extLst>
                  <a:ext uri="{0D108BD9-81ED-4DB2-BD59-A6C34878D82A}">
                    <a16:rowId xmlns:a16="http://schemas.microsoft.com/office/drawing/2014/main" xmlns="" val="10011"/>
                  </a:ext>
                </a:extLst>
              </a:tr>
              <a:tr h="223771">
                <a:tc>
                  <a:txBody>
                    <a:bodyPr/>
                    <a:lstStyle/>
                    <a:p>
                      <a:pPr algn="l" fontAlgn="b"/>
                      <a:r>
                        <a:rPr lang="tr-TR" sz="1000" u="none" strike="noStrike" dirty="0">
                          <a:effectLst/>
                        </a:rPr>
                        <a:t>İngiltere</a:t>
                      </a:r>
                      <a:endParaRPr lang="tr-TR" sz="1000" b="0" i="0" u="none" strike="noStrike" dirty="0">
                        <a:solidFill>
                          <a:srgbClr val="000000"/>
                        </a:solidFill>
                        <a:effectLst/>
                        <a:latin typeface="Calibri" panose="020F0502020204030204" pitchFamily="34" charset="0"/>
                      </a:endParaRPr>
                    </a:p>
                  </a:txBody>
                  <a:tcPr marL="81467" marR="9052" marT="9052" marB="0" anchor="b"/>
                </a:tc>
                <a:extLst>
                  <a:ext uri="{0D108BD9-81ED-4DB2-BD59-A6C34878D82A}">
                    <a16:rowId xmlns:a16="http://schemas.microsoft.com/office/drawing/2014/main" xmlns="" val="10012"/>
                  </a:ext>
                </a:extLst>
              </a:tr>
              <a:tr h="223771">
                <a:tc>
                  <a:txBody>
                    <a:bodyPr/>
                    <a:lstStyle/>
                    <a:p>
                      <a:pPr algn="l" fontAlgn="b"/>
                      <a:r>
                        <a:rPr lang="tr-TR" sz="1000" u="none" strike="noStrike">
                          <a:effectLst/>
                        </a:rPr>
                        <a:t>İspanya</a:t>
                      </a:r>
                      <a:endParaRPr lang="tr-TR" sz="1000" b="0" i="0" u="none" strike="noStrike">
                        <a:solidFill>
                          <a:srgbClr val="000000"/>
                        </a:solidFill>
                        <a:effectLst/>
                        <a:latin typeface="Calibri" panose="020F0502020204030204" pitchFamily="34" charset="0"/>
                      </a:endParaRPr>
                    </a:p>
                  </a:txBody>
                  <a:tcPr marL="81467" marR="9052" marT="9052" marB="0" anchor="b"/>
                </a:tc>
                <a:extLst>
                  <a:ext uri="{0D108BD9-81ED-4DB2-BD59-A6C34878D82A}">
                    <a16:rowId xmlns:a16="http://schemas.microsoft.com/office/drawing/2014/main" xmlns="" val="10013"/>
                  </a:ext>
                </a:extLst>
              </a:tr>
              <a:tr h="223771">
                <a:tc>
                  <a:txBody>
                    <a:bodyPr/>
                    <a:lstStyle/>
                    <a:p>
                      <a:pPr algn="l" fontAlgn="b"/>
                      <a:r>
                        <a:rPr lang="tr-TR" sz="1000" u="none" strike="noStrike">
                          <a:effectLst/>
                        </a:rPr>
                        <a:t>Japonya</a:t>
                      </a:r>
                      <a:endParaRPr lang="tr-TR" sz="1000" b="0" i="0" u="none" strike="noStrike">
                        <a:solidFill>
                          <a:srgbClr val="000000"/>
                        </a:solidFill>
                        <a:effectLst/>
                        <a:latin typeface="Calibri" panose="020F0502020204030204" pitchFamily="34" charset="0"/>
                      </a:endParaRPr>
                    </a:p>
                  </a:txBody>
                  <a:tcPr marL="81467" marR="9052" marT="9052" marB="0" anchor="b"/>
                </a:tc>
                <a:extLst>
                  <a:ext uri="{0D108BD9-81ED-4DB2-BD59-A6C34878D82A}">
                    <a16:rowId xmlns:a16="http://schemas.microsoft.com/office/drawing/2014/main" xmlns="" val="10014"/>
                  </a:ext>
                </a:extLst>
              </a:tr>
              <a:tr h="223771">
                <a:tc>
                  <a:txBody>
                    <a:bodyPr/>
                    <a:lstStyle/>
                    <a:p>
                      <a:pPr algn="l" fontAlgn="b"/>
                      <a:r>
                        <a:rPr lang="tr-TR" sz="1000" u="none" strike="noStrike">
                          <a:effectLst/>
                        </a:rPr>
                        <a:t>Kanada</a:t>
                      </a:r>
                      <a:endParaRPr lang="tr-TR" sz="1000" b="0" i="0" u="none" strike="noStrike">
                        <a:solidFill>
                          <a:srgbClr val="000000"/>
                        </a:solidFill>
                        <a:effectLst/>
                        <a:latin typeface="Calibri" panose="020F0502020204030204" pitchFamily="34" charset="0"/>
                      </a:endParaRPr>
                    </a:p>
                  </a:txBody>
                  <a:tcPr marL="81467" marR="9052" marT="9052" marB="0" anchor="b"/>
                </a:tc>
                <a:extLst>
                  <a:ext uri="{0D108BD9-81ED-4DB2-BD59-A6C34878D82A}">
                    <a16:rowId xmlns:a16="http://schemas.microsoft.com/office/drawing/2014/main" xmlns="" val="10015"/>
                  </a:ext>
                </a:extLst>
              </a:tr>
              <a:tr h="223771">
                <a:tc>
                  <a:txBody>
                    <a:bodyPr/>
                    <a:lstStyle/>
                    <a:p>
                      <a:pPr algn="l" fontAlgn="b"/>
                      <a:r>
                        <a:rPr lang="tr-TR" sz="1000" u="none" strike="noStrike">
                          <a:effectLst/>
                        </a:rPr>
                        <a:t>Karadağ</a:t>
                      </a:r>
                      <a:endParaRPr lang="tr-TR" sz="1000" b="0" i="0" u="none" strike="noStrike">
                        <a:solidFill>
                          <a:srgbClr val="000000"/>
                        </a:solidFill>
                        <a:effectLst/>
                        <a:latin typeface="Calibri" panose="020F0502020204030204" pitchFamily="34" charset="0"/>
                      </a:endParaRPr>
                    </a:p>
                  </a:txBody>
                  <a:tcPr marL="81467" marR="9052" marT="9052" marB="0" anchor="b"/>
                </a:tc>
                <a:extLst>
                  <a:ext uri="{0D108BD9-81ED-4DB2-BD59-A6C34878D82A}">
                    <a16:rowId xmlns:a16="http://schemas.microsoft.com/office/drawing/2014/main" xmlns="" val="10016"/>
                  </a:ext>
                </a:extLst>
              </a:tr>
              <a:tr h="223771">
                <a:tc>
                  <a:txBody>
                    <a:bodyPr/>
                    <a:lstStyle/>
                    <a:p>
                      <a:pPr algn="l" fontAlgn="b"/>
                      <a:r>
                        <a:rPr lang="tr-TR" sz="1000" u="none" strike="noStrike">
                          <a:effectLst/>
                        </a:rPr>
                        <a:t>Kosova</a:t>
                      </a:r>
                      <a:endParaRPr lang="tr-TR" sz="1000" b="0" i="0" u="none" strike="noStrike">
                        <a:solidFill>
                          <a:srgbClr val="000000"/>
                        </a:solidFill>
                        <a:effectLst/>
                        <a:latin typeface="Calibri" panose="020F0502020204030204" pitchFamily="34" charset="0"/>
                      </a:endParaRPr>
                    </a:p>
                  </a:txBody>
                  <a:tcPr marL="81467" marR="9052" marT="9052" marB="0" anchor="b"/>
                </a:tc>
                <a:extLst>
                  <a:ext uri="{0D108BD9-81ED-4DB2-BD59-A6C34878D82A}">
                    <a16:rowId xmlns:a16="http://schemas.microsoft.com/office/drawing/2014/main" xmlns="" val="10017"/>
                  </a:ext>
                </a:extLst>
              </a:tr>
              <a:tr h="223771">
                <a:tc>
                  <a:txBody>
                    <a:bodyPr/>
                    <a:lstStyle/>
                    <a:p>
                      <a:pPr algn="l" fontAlgn="b"/>
                      <a:r>
                        <a:rPr lang="tr-TR" sz="1000" u="none" strike="noStrike">
                          <a:effectLst/>
                        </a:rPr>
                        <a:t>Makedonya</a:t>
                      </a:r>
                      <a:endParaRPr lang="tr-TR" sz="1000" b="0" i="0" u="none" strike="noStrike">
                        <a:solidFill>
                          <a:srgbClr val="000000"/>
                        </a:solidFill>
                        <a:effectLst/>
                        <a:latin typeface="Calibri" panose="020F0502020204030204" pitchFamily="34" charset="0"/>
                      </a:endParaRPr>
                    </a:p>
                  </a:txBody>
                  <a:tcPr marL="81467" marR="9052" marT="9052" marB="0" anchor="b"/>
                </a:tc>
                <a:extLst>
                  <a:ext uri="{0D108BD9-81ED-4DB2-BD59-A6C34878D82A}">
                    <a16:rowId xmlns:a16="http://schemas.microsoft.com/office/drawing/2014/main" xmlns="" val="10018"/>
                  </a:ext>
                </a:extLst>
              </a:tr>
              <a:tr h="223771">
                <a:tc>
                  <a:txBody>
                    <a:bodyPr/>
                    <a:lstStyle/>
                    <a:p>
                      <a:pPr algn="l" fontAlgn="b"/>
                      <a:r>
                        <a:rPr lang="tr-TR" sz="1000" u="none" strike="noStrike">
                          <a:effectLst/>
                        </a:rPr>
                        <a:t>Malezya</a:t>
                      </a:r>
                      <a:endParaRPr lang="tr-TR" sz="1000" b="0" i="0" u="none" strike="noStrike">
                        <a:solidFill>
                          <a:srgbClr val="000000"/>
                        </a:solidFill>
                        <a:effectLst/>
                        <a:latin typeface="Calibri" panose="020F0502020204030204" pitchFamily="34" charset="0"/>
                      </a:endParaRPr>
                    </a:p>
                  </a:txBody>
                  <a:tcPr marL="81467" marR="9052" marT="9052" marB="0" anchor="b"/>
                </a:tc>
                <a:extLst>
                  <a:ext uri="{0D108BD9-81ED-4DB2-BD59-A6C34878D82A}">
                    <a16:rowId xmlns:a16="http://schemas.microsoft.com/office/drawing/2014/main" xmlns="" val="10019"/>
                  </a:ext>
                </a:extLst>
              </a:tr>
              <a:tr h="223771">
                <a:tc>
                  <a:txBody>
                    <a:bodyPr/>
                    <a:lstStyle/>
                    <a:p>
                      <a:pPr algn="l" fontAlgn="b"/>
                      <a:r>
                        <a:rPr lang="tr-TR" sz="1000" u="none" strike="noStrike">
                          <a:effectLst/>
                        </a:rPr>
                        <a:t>Meksika</a:t>
                      </a:r>
                      <a:endParaRPr lang="tr-TR" sz="1000" b="0" i="0" u="none" strike="noStrike">
                        <a:solidFill>
                          <a:srgbClr val="000000"/>
                        </a:solidFill>
                        <a:effectLst/>
                        <a:latin typeface="Calibri" panose="020F0502020204030204" pitchFamily="34" charset="0"/>
                      </a:endParaRPr>
                    </a:p>
                  </a:txBody>
                  <a:tcPr marL="81467" marR="9052" marT="9052" marB="0" anchor="b"/>
                </a:tc>
                <a:extLst>
                  <a:ext uri="{0D108BD9-81ED-4DB2-BD59-A6C34878D82A}">
                    <a16:rowId xmlns:a16="http://schemas.microsoft.com/office/drawing/2014/main" xmlns="" val="10020"/>
                  </a:ext>
                </a:extLst>
              </a:tr>
              <a:tr h="223771">
                <a:tc>
                  <a:txBody>
                    <a:bodyPr/>
                    <a:lstStyle/>
                    <a:p>
                      <a:pPr algn="l" fontAlgn="b"/>
                      <a:r>
                        <a:rPr lang="tr-TR" sz="1000" u="none" strike="noStrike">
                          <a:effectLst/>
                        </a:rPr>
                        <a:t>Romanya</a:t>
                      </a:r>
                      <a:endParaRPr lang="tr-TR" sz="1000" b="0" i="0" u="none" strike="noStrike">
                        <a:solidFill>
                          <a:srgbClr val="000000"/>
                        </a:solidFill>
                        <a:effectLst/>
                        <a:latin typeface="Calibri" panose="020F0502020204030204" pitchFamily="34" charset="0"/>
                      </a:endParaRPr>
                    </a:p>
                  </a:txBody>
                  <a:tcPr marL="81467" marR="9052" marT="9052" marB="0" anchor="b"/>
                </a:tc>
                <a:extLst>
                  <a:ext uri="{0D108BD9-81ED-4DB2-BD59-A6C34878D82A}">
                    <a16:rowId xmlns:a16="http://schemas.microsoft.com/office/drawing/2014/main" xmlns="" val="10021"/>
                  </a:ext>
                </a:extLst>
              </a:tr>
              <a:tr h="223771">
                <a:tc>
                  <a:txBody>
                    <a:bodyPr/>
                    <a:lstStyle/>
                    <a:p>
                      <a:pPr algn="l" fontAlgn="b"/>
                      <a:r>
                        <a:rPr lang="tr-TR" sz="1000" u="none" strike="noStrike">
                          <a:effectLst/>
                        </a:rPr>
                        <a:t>Singapur</a:t>
                      </a:r>
                      <a:endParaRPr lang="tr-TR" sz="1000" b="0" i="0" u="none" strike="noStrike">
                        <a:solidFill>
                          <a:srgbClr val="000000"/>
                        </a:solidFill>
                        <a:effectLst/>
                        <a:latin typeface="Calibri" panose="020F0502020204030204" pitchFamily="34" charset="0"/>
                      </a:endParaRPr>
                    </a:p>
                  </a:txBody>
                  <a:tcPr marL="81467" marR="9052" marT="9052" marB="0" anchor="b"/>
                </a:tc>
                <a:extLst>
                  <a:ext uri="{0D108BD9-81ED-4DB2-BD59-A6C34878D82A}">
                    <a16:rowId xmlns:a16="http://schemas.microsoft.com/office/drawing/2014/main" xmlns="" val="10022"/>
                  </a:ext>
                </a:extLst>
              </a:tr>
              <a:tr h="223771">
                <a:tc>
                  <a:txBody>
                    <a:bodyPr/>
                    <a:lstStyle/>
                    <a:p>
                      <a:pPr algn="l" fontAlgn="b"/>
                      <a:r>
                        <a:rPr lang="tr-TR" sz="1000" u="none" strike="noStrike">
                          <a:effectLst/>
                        </a:rPr>
                        <a:t>Tayland</a:t>
                      </a:r>
                      <a:endParaRPr lang="tr-TR" sz="1000" b="0" i="0" u="none" strike="noStrike">
                        <a:solidFill>
                          <a:srgbClr val="000000"/>
                        </a:solidFill>
                        <a:effectLst/>
                        <a:latin typeface="Calibri" panose="020F0502020204030204" pitchFamily="34" charset="0"/>
                      </a:endParaRPr>
                    </a:p>
                  </a:txBody>
                  <a:tcPr marL="81467" marR="9052" marT="9052" marB="0" anchor="b"/>
                </a:tc>
                <a:extLst>
                  <a:ext uri="{0D108BD9-81ED-4DB2-BD59-A6C34878D82A}">
                    <a16:rowId xmlns:a16="http://schemas.microsoft.com/office/drawing/2014/main" xmlns="" val="10023"/>
                  </a:ext>
                </a:extLst>
              </a:tr>
              <a:tr h="223771">
                <a:tc>
                  <a:txBody>
                    <a:bodyPr/>
                    <a:lstStyle/>
                    <a:p>
                      <a:pPr algn="l" fontAlgn="b"/>
                      <a:r>
                        <a:rPr lang="tr-TR" sz="1000" u="none" strike="noStrike" dirty="0">
                          <a:effectLst/>
                        </a:rPr>
                        <a:t>Ukrayna</a:t>
                      </a:r>
                      <a:endParaRPr lang="tr-TR" sz="1000" b="0" i="0" u="none" strike="noStrike" dirty="0">
                        <a:solidFill>
                          <a:srgbClr val="000000"/>
                        </a:solidFill>
                        <a:effectLst/>
                        <a:latin typeface="Calibri" panose="020F0502020204030204" pitchFamily="34" charset="0"/>
                      </a:endParaRPr>
                    </a:p>
                  </a:txBody>
                  <a:tcPr marL="81467" marR="9052" marT="9052" marB="0" anchor="b"/>
                </a:tc>
                <a:extLst>
                  <a:ext uri="{0D108BD9-81ED-4DB2-BD59-A6C34878D82A}">
                    <a16:rowId xmlns:a16="http://schemas.microsoft.com/office/drawing/2014/main" xmlns="" val="10024"/>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1058414949"/>
              </p:ext>
            </p:extLst>
          </p:nvPr>
        </p:nvGraphicFramePr>
        <p:xfrm>
          <a:off x="179512" y="1588612"/>
          <a:ext cx="1440160" cy="5080748"/>
        </p:xfrm>
        <a:graphic>
          <a:graphicData uri="http://schemas.openxmlformats.org/drawingml/2006/table">
            <a:tbl>
              <a:tblPr>
                <a:tableStyleId>{5C22544A-7EE6-4342-B048-85BDC9FD1C3A}</a:tableStyleId>
              </a:tblPr>
              <a:tblGrid>
                <a:gridCol w="1440160">
                  <a:extLst>
                    <a:ext uri="{9D8B030D-6E8A-4147-A177-3AD203B41FA5}">
                      <a16:colId xmlns:a16="http://schemas.microsoft.com/office/drawing/2014/main" xmlns="" val="20000"/>
                    </a:ext>
                  </a:extLst>
                </a:gridCol>
              </a:tblGrid>
              <a:tr h="889748">
                <a:tc>
                  <a:txBody>
                    <a:bodyPr/>
                    <a:lstStyle/>
                    <a:p>
                      <a:pPr marL="0" algn="ctr" defTabSz="914400" rtl="0" eaLnBrk="1" fontAlgn="ctr" latinLnBrk="0" hangingPunct="1"/>
                      <a:r>
                        <a:rPr lang="tr-TR" sz="1100" b="1" kern="1200"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Güney Kafkasya , Güney Asya , Orta Doğu ve Kuzey Afrika</a:t>
                      </a:r>
                    </a:p>
                  </a:txBody>
                  <a:tcPr marL="9525" marR="9525" marT="9525" marB="0"/>
                </a:tc>
                <a:extLst>
                  <a:ext uri="{0D108BD9-81ED-4DB2-BD59-A6C34878D82A}">
                    <a16:rowId xmlns:a16="http://schemas.microsoft.com/office/drawing/2014/main" xmlns="" val="10000"/>
                  </a:ext>
                </a:extLst>
              </a:tr>
              <a:tr h="190500">
                <a:tc>
                  <a:txBody>
                    <a:bodyPr/>
                    <a:lstStyle/>
                    <a:p>
                      <a:pPr algn="l" fontAlgn="b"/>
                      <a:r>
                        <a:rPr lang="tr-TR" sz="1100" u="none" strike="noStrike">
                          <a:effectLst/>
                        </a:rPr>
                        <a:t>Afganistan</a:t>
                      </a:r>
                      <a:endParaRPr lang="tr-TR" sz="1100" b="0" i="0" u="none" strike="noStrike">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xmlns="" val="10001"/>
                  </a:ext>
                </a:extLst>
              </a:tr>
              <a:tr h="190500">
                <a:tc>
                  <a:txBody>
                    <a:bodyPr/>
                    <a:lstStyle/>
                    <a:p>
                      <a:pPr algn="l" fontAlgn="b"/>
                      <a:r>
                        <a:rPr lang="tr-TR" sz="1100" u="none" strike="noStrike">
                          <a:effectLst/>
                        </a:rPr>
                        <a:t>Azerbaycan</a:t>
                      </a:r>
                      <a:endParaRPr lang="tr-TR" sz="1100" b="0" i="0" u="none" strike="noStrike">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xmlns="" val="10002"/>
                  </a:ext>
                </a:extLst>
              </a:tr>
              <a:tr h="190500">
                <a:tc>
                  <a:txBody>
                    <a:bodyPr/>
                    <a:lstStyle/>
                    <a:p>
                      <a:pPr algn="l" fontAlgn="b"/>
                      <a:r>
                        <a:rPr lang="tr-TR" sz="1100" u="none" strike="noStrike">
                          <a:effectLst/>
                        </a:rPr>
                        <a:t>Bangladeş</a:t>
                      </a:r>
                      <a:endParaRPr lang="tr-TR" sz="1100" b="0" i="0" u="none" strike="noStrike">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xmlns="" val="10003"/>
                  </a:ext>
                </a:extLst>
              </a:tr>
              <a:tr h="190500">
                <a:tc>
                  <a:txBody>
                    <a:bodyPr/>
                    <a:lstStyle/>
                    <a:p>
                      <a:pPr algn="l" fontAlgn="b"/>
                      <a:r>
                        <a:rPr lang="tr-TR" sz="1100" u="none" strike="noStrike">
                          <a:effectLst/>
                        </a:rPr>
                        <a:t>Cezayir</a:t>
                      </a:r>
                      <a:endParaRPr lang="tr-TR" sz="1100" b="0" i="0" u="none" strike="noStrike">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xmlns="" val="10004"/>
                  </a:ext>
                </a:extLst>
              </a:tr>
              <a:tr h="190500">
                <a:tc>
                  <a:txBody>
                    <a:bodyPr/>
                    <a:lstStyle/>
                    <a:p>
                      <a:pPr algn="l" fontAlgn="b"/>
                      <a:r>
                        <a:rPr lang="tr-TR" sz="1100" u="none" strike="noStrike">
                          <a:effectLst/>
                        </a:rPr>
                        <a:t>Fas</a:t>
                      </a:r>
                      <a:endParaRPr lang="tr-TR" sz="1100" b="0" i="0" u="none" strike="noStrike">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xmlns="" val="10005"/>
                  </a:ext>
                </a:extLst>
              </a:tr>
              <a:tr h="190500">
                <a:tc>
                  <a:txBody>
                    <a:bodyPr/>
                    <a:lstStyle/>
                    <a:p>
                      <a:pPr algn="l" fontAlgn="b"/>
                      <a:r>
                        <a:rPr lang="tr-TR" sz="1100" u="none" strike="noStrike">
                          <a:effectLst/>
                        </a:rPr>
                        <a:t>Filistin</a:t>
                      </a:r>
                      <a:endParaRPr lang="tr-TR" sz="1100" b="0" i="0" u="none" strike="noStrike">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xmlns="" val="10006"/>
                  </a:ext>
                </a:extLst>
              </a:tr>
              <a:tr h="190500">
                <a:tc>
                  <a:txBody>
                    <a:bodyPr/>
                    <a:lstStyle/>
                    <a:p>
                      <a:pPr algn="l" fontAlgn="b"/>
                      <a:r>
                        <a:rPr lang="tr-TR" sz="1100" u="none" strike="noStrike">
                          <a:effectLst/>
                        </a:rPr>
                        <a:t>Gürcistan</a:t>
                      </a:r>
                      <a:endParaRPr lang="tr-TR" sz="1100" b="0" i="0" u="none" strike="noStrike">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xmlns="" val="10007"/>
                  </a:ext>
                </a:extLst>
              </a:tr>
              <a:tr h="190500">
                <a:tc>
                  <a:txBody>
                    <a:bodyPr/>
                    <a:lstStyle/>
                    <a:p>
                      <a:pPr algn="l" fontAlgn="b"/>
                      <a:r>
                        <a:rPr lang="tr-TR" sz="1100" u="none" strike="noStrike">
                          <a:effectLst/>
                        </a:rPr>
                        <a:t>Hindistan</a:t>
                      </a:r>
                      <a:endParaRPr lang="tr-TR" sz="1100" b="0" i="0" u="none" strike="noStrike">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xmlns="" val="10008"/>
                  </a:ext>
                </a:extLst>
              </a:tr>
              <a:tr h="190500">
                <a:tc>
                  <a:txBody>
                    <a:bodyPr/>
                    <a:lstStyle/>
                    <a:p>
                      <a:pPr algn="l" fontAlgn="b"/>
                      <a:r>
                        <a:rPr lang="tr-TR" sz="1100" u="none" strike="noStrike">
                          <a:effectLst/>
                        </a:rPr>
                        <a:t>Irak</a:t>
                      </a:r>
                      <a:endParaRPr lang="tr-TR" sz="1100" b="0" i="0" u="none" strike="noStrike">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xmlns="" val="10009"/>
                  </a:ext>
                </a:extLst>
              </a:tr>
              <a:tr h="190500">
                <a:tc>
                  <a:txBody>
                    <a:bodyPr/>
                    <a:lstStyle/>
                    <a:p>
                      <a:pPr algn="l" fontAlgn="b"/>
                      <a:r>
                        <a:rPr lang="tr-TR" sz="1100" u="none" strike="noStrike">
                          <a:effectLst/>
                        </a:rPr>
                        <a:t>İran</a:t>
                      </a:r>
                      <a:endParaRPr lang="tr-TR" sz="1100" b="0" i="0" u="none" strike="noStrike">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xmlns="" val="10010"/>
                  </a:ext>
                </a:extLst>
              </a:tr>
              <a:tr h="190500">
                <a:tc>
                  <a:txBody>
                    <a:bodyPr/>
                    <a:lstStyle/>
                    <a:p>
                      <a:pPr algn="l" fontAlgn="b"/>
                      <a:r>
                        <a:rPr lang="tr-TR" sz="1100" u="none" strike="noStrike">
                          <a:effectLst/>
                        </a:rPr>
                        <a:t>Katar</a:t>
                      </a:r>
                      <a:endParaRPr lang="tr-TR" sz="1100" b="0" i="0" u="none" strike="noStrike">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xmlns="" val="10011"/>
                  </a:ext>
                </a:extLst>
              </a:tr>
              <a:tr h="190500">
                <a:tc>
                  <a:txBody>
                    <a:bodyPr/>
                    <a:lstStyle/>
                    <a:p>
                      <a:pPr algn="l" fontAlgn="b"/>
                      <a:r>
                        <a:rPr lang="tr-TR" sz="1100" u="none" strike="noStrike" dirty="0">
                          <a:effectLst/>
                        </a:rPr>
                        <a:t>Kuveyt</a:t>
                      </a:r>
                      <a:endParaRPr lang="tr-TR" sz="1100" b="0" i="0" u="none" strike="noStrike" dirty="0">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xmlns="" val="10012"/>
                  </a:ext>
                </a:extLst>
              </a:tr>
              <a:tr h="190500">
                <a:tc>
                  <a:txBody>
                    <a:bodyPr/>
                    <a:lstStyle/>
                    <a:p>
                      <a:pPr algn="l" fontAlgn="b"/>
                      <a:r>
                        <a:rPr lang="tr-TR" sz="1100" u="none" strike="noStrike">
                          <a:effectLst/>
                        </a:rPr>
                        <a:t>Libya</a:t>
                      </a:r>
                      <a:endParaRPr lang="tr-TR" sz="1100" b="0" i="0" u="none" strike="noStrike">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xmlns="" val="10013"/>
                  </a:ext>
                </a:extLst>
              </a:tr>
              <a:tr h="190500">
                <a:tc>
                  <a:txBody>
                    <a:bodyPr/>
                    <a:lstStyle/>
                    <a:p>
                      <a:pPr algn="l" fontAlgn="b"/>
                      <a:r>
                        <a:rPr lang="tr-TR" sz="1100" u="none" strike="noStrike">
                          <a:effectLst/>
                        </a:rPr>
                        <a:t>Lübnan</a:t>
                      </a:r>
                      <a:endParaRPr lang="tr-TR" sz="1100" b="0" i="0" u="none" strike="noStrike">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xmlns="" val="10014"/>
                  </a:ext>
                </a:extLst>
              </a:tr>
              <a:tr h="190500">
                <a:tc>
                  <a:txBody>
                    <a:bodyPr/>
                    <a:lstStyle/>
                    <a:p>
                      <a:pPr algn="l" fontAlgn="b"/>
                      <a:r>
                        <a:rPr lang="tr-TR" sz="1100" u="none" strike="noStrike">
                          <a:effectLst/>
                        </a:rPr>
                        <a:t>Mısır</a:t>
                      </a:r>
                      <a:endParaRPr lang="tr-TR" sz="1100" b="0" i="0" u="none" strike="noStrike">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xmlns="" val="10015"/>
                  </a:ext>
                </a:extLst>
              </a:tr>
              <a:tr h="190500">
                <a:tc>
                  <a:txBody>
                    <a:bodyPr/>
                    <a:lstStyle/>
                    <a:p>
                      <a:pPr algn="l" fontAlgn="b"/>
                      <a:r>
                        <a:rPr lang="tr-TR" sz="1100" u="none" strike="noStrike">
                          <a:effectLst/>
                        </a:rPr>
                        <a:t>Pakistan</a:t>
                      </a:r>
                      <a:endParaRPr lang="tr-TR" sz="1100" b="0" i="0" u="none" strike="noStrike">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xmlns="" val="10016"/>
                  </a:ext>
                </a:extLst>
              </a:tr>
              <a:tr h="190500">
                <a:tc>
                  <a:txBody>
                    <a:bodyPr/>
                    <a:lstStyle/>
                    <a:p>
                      <a:pPr algn="l" fontAlgn="b"/>
                      <a:r>
                        <a:rPr lang="tr-TR" sz="1100" u="none" strike="noStrike">
                          <a:effectLst/>
                        </a:rPr>
                        <a:t>Sudan</a:t>
                      </a:r>
                      <a:endParaRPr lang="tr-TR" sz="1100" b="0" i="0" u="none" strike="noStrike">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xmlns="" val="10017"/>
                  </a:ext>
                </a:extLst>
              </a:tr>
              <a:tr h="190500">
                <a:tc>
                  <a:txBody>
                    <a:bodyPr/>
                    <a:lstStyle/>
                    <a:p>
                      <a:pPr algn="l" fontAlgn="b"/>
                      <a:r>
                        <a:rPr lang="tr-TR" sz="1100" u="none" strike="noStrike">
                          <a:effectLst/>
                        </a:rPr>
                        <a:t>Suudi Arabistan</a:t>
                      </a:r>
                      <a:endParaRPr lang="tr-TR" sz="1100" b="0" i="0" u="none" strike="noStrike">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xmlns="" val="10018"/>
                  </a:ext>
                </a:extLst>
              </a:tr>
              <a:tr h="190500">
                <a:tc>
                  <a:txBody>
                    <a:bodyPr/>
                    <a:lstStyle/>
                    <a:p>
                      <a:pPr algn="l" fontAlgn="b"/>
                      <a:r>
                        <a:rPr lang="tr-TR" sz="1100" u="none" strike="noStrike">
                          <a:effectLst/>
                        </a:rPr>
                        <a:t>Tunus</a:t>
                      </a:r>
                      <a:endParaRPr lang="tr-TR" sz="1100" b="0" i="0" u="none" strike="noStrike">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xmlns="" val="10019"/>
                  </a:ext>
                </a:extLst>
              </a:tr>
              <a:tr h="190500">
                <a:tc>
                  <a:txBody>
                    <a:bodyPr/>
                    <a:lstStyle/>
                    <a:p>
                      <a:pPr algn="l" fontAlgn="b"/>
                      <a:r>
                        <a:rPr lang="tr-TR" sz="1100" u="none" strike="noStrike">
                          <a:effectLst/>
                        </a:rPr>
                        <a:t>Umman</a:t>
                      </a:r>
                      <a:endParaRPr lang="tr-TR" sz="1100" b="0" i="0" u="none" strike="noStrike">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xmlns="" val="10020"/>
                  </a:ext>
                </a:extLst>
              </a:tr>
              <a:tr h="190500">
                <a:tc>
                  <a:txBody>
                    <a:bodyPr/>
                    <a:lstStyle/>
                    <a:p>
                      <a:pPr algn="l" fontAlgn="b"/>
                      <a:r>
                        <a:rPr lang="tr-TR" sz="1100" u="none" strike="noStrike">
                          <a:effectLst/>
                        </a:rPr>
                        <a:t>Ürdün</a:t>
                      </a:r>
                      <a:endParaRPr lang="tr-TR" sz="1100" b="0" i="0" u="none" strike="noStrike">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xmlns="" val="10021"/>
                  </a:ext>
                </a:extLst>
              </a:tr>
              <a:tr h="190500">
                <a:tc>
                  <a:txBody>
                    <a:bodyPr/>
                    <a:lstStyle/>
                    <a:p>
                      <a:pPr algn="l" fontAlgn="b"/>
                      <a:r>
                        <a:rPr lang="tr-TR" sz="1100" u="none" strike="noStrike" dirty="0">
                          <a:effectLst/>
                        </a:rPr>
                        <a:t>Yemen</a:t>
                      </a:r>
                      <a:endParaRPr lang="tr-TR" sz="1100" b="0" i="0" u="none" strike="noStrike" dirty="0">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xmlns="" val="10022"/>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2326231996"/>
              </p:ext>
            </p:extLst>
          </p:nvPr>
        </p:nvGraphicFramePr>
        <p:xfrm>
          <a:off x="3275856" y="580380"/>
          <a:ext cx="1522512" cy="2809815"/>
        </p:xfrm>
        <a:graphic>
          <a:graphicData uri="http://schemas.openxmlformats.org/drawingml/2006/table">
            <a:tbl>
              <a:tblPr>
                <a:tableStyleId>{5C22544A-7EE6-4342-B048-85BDC9FD1C3A}</a:tableStyleId>
              </a:tblPr>
              <a:tblGrid>
                <a:gridCol w="1522512">
                  <a:extLst>
                    <a:ext uri="{9D8B030D-6E8A-4147-A177-3AD203B41FA5}">
                      <a16:colId xmlns:a16="http://schemas.microsoft.com/office/drawing/2014/main" xmlns="" val="20000"/>
                    </a:ext>
                  </a:extLst>
                </a:gridCol>
              </a:tblGrid>
              <a:tr h="904815">
                <a:tc>
                  <a:txBody>
                    <a:bodyPr/>
                    <a:lstStyle/>
                    <a:p>
                      <a:pPr marL="0" algn="ctr" defTabSz="914400" rtl="0" eaLnBrk="1" fontAlgn="ctr" latinLnBrk="0" hangingPunct="1"/>
                      <a:r>
                        <a:rPr lang="tr-TR" sz="1100" b="1" kern="1200" dirty="0" err="1">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Sahraaltı</a:t>
                      </a:r>
                      <a:r>
                        <a:rPr lang="tr-TR" sz="1100" b="1" kern="1200"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Afrika , Orta Asya</a:t>
                      </a:r>
                    </a:p>
                  </a:txBody>
                  <a:tcPr marL="9525" marR="9525" marT="9525" marB="0"/>
                </a:tc>
                <a:extLst>
                  <a:ext uri="{0D108BD9-81ED-4DB2-BD59-A6C34878D82A}">
                    <a16:rowId xmlns:a16="http://schemas.microsoft.com/office/drawing/2014/main" xmlns="" val="10000"/>
                  </a:ext>
                </a:extLst>
              </a:tr>
              <a:tr h="190500">
                <a:tc>
                  <a:txBody>
                    <a:bodyPr/>
                    <a:lstStyle/>
                    <a:p>
                      <a:pPr algn="l" fontAlgn="b"/>
                      <a:r>
                        <a:rPr lang="tr-TR" sz="1100" u="none" strike="noStrike">
                          <a:effectLst/>
                        </a:rPr>
                        <a:t>Cibuti</a:t>
                      </a:r>
                      <a:endParaRPr lang="tr-TR" sz="1100" b="0" i="0" u="none" strike="noStrike">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xmlns="" val="10001"/>
                  </a:ext>
                </a:extLst>
              </a:tr>
              <a:tr h="190500">
                <a:tc>
                  <a:txBody>
                    <a:bodyPr/>
                    <a:lstStyle/>
                    <a:p>
                      <a:pPr algn="l" fontAlgn="b"/>
                      <a:r>
                        <a:rPr lang="tr-TR" sz="1100" u="none" strike="noStrike" dirty="0">
                          <a:effectLst/>
                        </a:rPr>
                        <a:t>Gambiya</a:t>
                      </a:r>
                      <a:endParaRPr lang="tr-TR" sz="1100" b="0" i="0" u="none" strike="noStrike" dirty="0">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xmlns="" val="10002"/>
                  </a:ext>
                </a:extLst>
              </a:tr>
              <a:tr h="190500">
                <a:tc>
                  <a:txBody>
                    <a:bodyPr/>
                    <a:lstStyle/>
                    <a:p>
                      <a:pPr algn="l" fontAlgn="b"/>
                      <a:r>
                        <a:rPr lang="tr-TR" sz="1100" u="none" strike="noStrike">
                          <a:effectLst/>
                        </a:rPr>
                        <a:t>Güney Afrika</a:t>
                      </a:r>
                      <a:endParaRPr lang="tr-TR" sz="1100" b="0" i="0" u="none" strike="noStrike">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xmlns="" val="10003"/>
                  </a:ext>
                </a:extLst>
              </a:tr>
              <a:tr h="190500">
                <a:tc>
                  <a:txBody>
                    <a:bodyPr/>
                    <a:lstStyle/>
                    <a:p>
                      <a:pPr algn="l" fontAlgn="b"/>
                      <a:r>
                        <a:rPr lang="tr-TR" sz="1100" u="none" strike="noStrike">
                          <a:effectLst/>
                        </a:rPr>
                        <a:t>Kazakistan</a:t>
                      </a:r>
                      <a:endParaRPr lang="tr-TR" sz="1100" b="0" i="0" u="none" strike="noStrike">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xmlns="" val="10004"/>
                  </a:ext>
                </a:extLst>
              </a:tr>
              <a:tr h="190500">
                <a:tc>
                  <a:txBody>
                    <a:bodyPr/>
                    <a:lstStyle/>
                    <a:p>
                      <a:pPr algn="l" fontAlgn="b"/>
                      <a:r>
                        <a:rPr lang="tr-TR" sz="1100" u="none" strike="noStrike">
                          <a:effectLst/>
                        </a:rPr>
                        <a:t>Kırgızistan</a:t>
                      </a:r>
                      <a:endParaRPr lang="tr-TR" sz="1100" b="0" i="0" u="none" strike="noStrike">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xmlns="" val="10005"/>
                  </a:ext>
                </a:extLst>
              </a:tr>
              <a:tr h="190500">
                <a:tc>
                  <a:txBody>
                    <a:bodyPr/>
                    <a:lstStyle/>
                    <a:p>
                      <a:pPr algn="l" fontAlgn="b"/>
                      <a:r>
                        <a:rPr lang="tr-TR" sz="1100" u="none" strike="noStrike">
                          <a:effectLst/>
                        </a:rPr>
                        <a:t>Moğolistan</a:t>
                      </a:r>
                      <a:endParaRPr lang="tr-TR" sz="1100" b="0" i="0" u="none" strike="noStrike">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xmlns="" val="10006"/>
                  </a:ext>
                </a:extLst>
              </a:tr>
              <a:tr h="190500">
                <a:tc>
                  <a:txBody>
                    <a:bodyPr/>
                    <a:lstStyle/>
                    <a:p>
                      <a:pPr algn="l" fontAlgn="b"/>
                      <a:r>
                        <a:rPr lang="tr-TR" sz="1100" u="none" strike="noStrike">
                          <a:effectLst/>
                        </a:rPr>
                        <a:t>Özbekistan</a:t>
                      </a:r>
                      <a:endParaRPr lang="tr-TR" sz="1100" b="0" i="0" u="none" strike="noStrike">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xmlns="" val="10007"/>
                  </a:ext>
                </a:extLst>
              </a:tr>
              <a:tr h="190500">
                <a:tc>
                  <a:txBody>
                    <a:bodyPr/>
                    <a:lstStyle/>
                    <a:p>
                      <a:pPr algn="l" fontAlgn="b"/>
                      <a:r>
                        <a:rPr lang="tr-TR" sz="1100" u="none" strike="noStrike">
                          <a:effectLst/>
                        </a:rPr>
                        <a:t>Tacikistan</a:t>
                      </a:r>
                      <a:endParaRPr lang="tr-TR" sz="1100" b="0" i="0" u="none" strike="noStrike">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xmlns="" val="10008"/>
                  </a:ext>
                </a:extLst>
              </a:tr>
              <a:tr h="190500">
                <a:tc>
                  <a:txBody>
                    <a:bodyPr/>
                    <a:lstStyle/>
                    <a:p>
                      <a:pPr algn="l" fontAlgn="b"/>
                      <a:r>
                        <a:rPr lang="tr-TR" sz="1100" u="none" strike="noStrike">
                          <a:effectLst/>
                        </a:rPr>
                        <a:t>Türkmenistan</a:t>
                      </a:r>
                      <a:endParaRPr lang="tr-TR" sz="1100" b="0" i="0" u="none" strike="noStrike">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xmlns="" val="10009"/>
                  </a:ext>
                </a:extLst>
              </a:tr>
              <a:tr h="190500">
                <a:tc>
                  <a:txBody>
                    <a:bodyPr/>
                    <a:lstStyle/>
                    <a:p>
                      <a:pPr algn="l" fontAlgn="b"/>
                      <a:r>
                        <a:rPr lang="tr-TR" sz="1100" u="none" strike="noStrike" dirty="0">
                          <a:effectLst/>
                        </a:rPr>
                        <a:t>Uganda</a:t>
                      </a:r>
                      <a:endParaRPr lang="tr-TR" sz="1100" b="0" i="0" u="none" strike="noStrike" dirty="0">
                        <a:solidFill>
                          <a:srgbClr val="000000"/>
                        </a:solidFill>
                        <a:effectLst/>
                        <a:latin typeface="Calibri" panose="020F0502020204030204" pitchFamily="34" charset="0"/>
                      </a:endParaRPr>
                    </a:p>
                  </a:txBody>
                  <a:tcPr marL="85725" marR="9525" marT="9525" marB="0" anchor="b"/>
                </a:tc>
                <a:extLst>
                  <a:ext uri="{0D108BD9-81ED-4DB2-BD59-A6C34878D82A}">
                    <a16:rowId xmlns:a16="http://schemas.microsoft.com/office/drawing/2014/main" xmlns="" val="10010"/>
                  </a:ext>
                </a:extLst>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2134427628"/>
              </p:ext>
            </p:extLst>
          </p:nvPr>
        </p:nvGraphicFramePr>
        <p:xfrm>
          <a:off x="3707904" y="3501008"/>
          <a:ext cx="5184576" cy="3240360"/>
        </p:xfrm>
        <a:graphic>
          <a:graphicData uri="http://schemas.openxmlformats.org/drawingml/2006/table">
            <a:tbl>
              <a:tblPr>
                <a:tableStyleId>{E269D01E-BC32-4049-B463-5C60D7B0CCD2}</a:tableStyleId>
              </a:tblPr>
              <a:tblGrid>
                <a:gridCol w="3072809">
                  <a:extLst>
                    <a:ext uri="{9D8B030D-6E8A-4147-A177-3AD203B41FA5}">
                      <a16:colId xmlns:a16="http://schemas.microsoft.com/office/drawing/2014/main" xmlns="" val="20000"/>
                    </a:ext>
                  </a:extLst>
                </a:gridCol>
                <a:gridCol w="2111767">
                  <a:extLst>
                    <a:ext uri="{9D8B030D-6E8A-4147-A177-3AD203B41FA5}">
                      <a16:colId xmlns:a16="http://schemas.microsoft.com/office/drawing/2014/main" xmlns="" val="20001"/>
                    </a:ext>
                  </a:extLst>
                </a:gridCol>
              </a:tblGrid>
              <a:tr h="961654">
                <a:tc>
                  <a:txBody>
                    <a:bodyPr/>
                    <a:lstStyle/>
                    <a:p>
                      <a:pPr algn="ctr" fontAlgn="ctr"/>
                      <a:r>
                        <a:rPr lang="tr-TR" sz="1100" u="none" strike="noStrike" dirty="0">
                          <a:effectLst/>
                        </a:rPr>
                        <a:t>BÖLGELER / KITALAR</a:t>
                      </a:r>
                      <a:endParaRPr lang="tr-TR"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tc>
                <a:tc>
                  <a:txBody>
                    <a:bodyPr/>
                    <a:lstStyle/>
                    <a:p>
                      <a:pPr algn="ctr" fontAlgn="ctr"/>
                      <a:r>
                        <a:rPr lang="tr-TR" sz="1400" b="1" kern="1200" dirty="0">
                          <a:solidFill>
                            <a:srgbClr val="FF0000"/>
                          </a:solidFill>
                          <a:effectLst>
                            <a:outerShdw blurRad="38100" dist="38100" dir="2700000" algn="tl">
                              <a:srgbClr val="000000">
                                <a:alpha val="43137"/>
                              </a:srgbClr>
                            </a:outerShdw>
                          </a:effectLst>
                        </a:rPr>
                        <a:t>GİDEN ÖĞRENCİ AYLIK BURS MİKTARI</a:t>
                      </a:r>
                      <a:endParaRPr lang="tr-TR" sz="1400" b="1" kern="1200" dirty="0">
                        <a:solidFill>
                          <a:srgbClr val="FF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tc>
                <a:extLst>
                  <a:ext uri="{0D108BD9-81ED-4DB2-BD59-A6C34878D82A}">
                    <a16:rowId xmlns:a16="http://schemas.microsoft.com/office/drawing/2014/main" xmlns="" val="10000"/>
                  </a:ext>
                </a:extLst>
              </a:tr>
              <a:tr h="878035">
                <a:tc>
                  <a:txBody>
                    <a:bodyPr/>
                    <a:lstStyle/>
                    <a:p>
                      <a:pPr algn="ctr" fontAlgn="b"/>
                      <a:r>
                        <a:rPr lang="tr-TR" sz="1100" u="none" strike="noStrike" dirty="0" smtClean="0">
                          <a:effectLst/>
                        </a:rPr>
                        <a:t>Avrupa, Asya-Pasifik </a:t>
                      </a:r>
                      <a:r>
                        <a:rPr lang="tr-TR" sz="1100" u="none" strike="noStrike" dirty="0">
                          <a:effectLst/>
                        </a:rPr>
                        <a:t>, Latin Amerika , Kuzey Amerika</a:t>
                      </a:r>
                      <a:endParaRPr lang="tr-TR"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tc>
                <a:tc>
                  <a:txBody>
                    <a:bodyPr/>
                    <a:lstStyle/>
                    <a:p>
                      <a:pPr algn="ctr" fontAlgn="b"/>
                      <a:r>
                        <a:rPr lang="tr-TR" sz="1100" u="none" strike="noStrike" dirty="0" smtClean="0">
                          <a:effectLst/>
                        </a:rPr>
                        <a:t>1.650 </a:t>
                      </a:r>
                      <a:r>
                        <a:rPr lang="tr-TR" sz="1100" u="none" strike="noStrike" dirty="0">
                          <a:effectLst/>
                        </a:rPr>
                        <a:t>TL</a:t>
                      </a:r>
                      <a:endParaRPr lang="tr-TR"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tc>
                <a:extLst>
                  <a:ext uri="{0D108BD9-81ED-4DB2-BD59-A6C34878D82A}">
                    <a16:rowId xmlns:a16="http://schemas.microsoft.com/office/drawing/2014/main" xmlns="" val="10001"/>
                  </a:ext>
                </a:extLst>
              </a:tr>
              <a:tr h="439017">
                <a:tc>
                  <a:txBody>
                    <a:bodyPr/>
                    <a:lstStyle/>
                    <a:p>
                      <a:pPr algn="ctr" fontAlgn="b"/>
                      <a:r>
                        <a:rPr lang="tr-TR" sz="1100" u="none" strike="noStrike" dirty="0">
                          <a:effectLst/>
                        </a:rPr>
                        <a:t>Avrupa, </a:t>
                      </a:r>
                      <a:r>
                        <a:rPr lang="tr-TR" sz="1100" u="none" strike="noStrike" dirty="0" err="1">
                          <a:effectLst/>
                        </a:rPr>
                        <a:t>Sahraaltı</a:t>
                      </a:r>
                      <a:r>
                        <a:rPr lang="tr-TR" sz="1100" u="none" strike="noStrike" dirty="0">
                          <a:effectLst/>
                        </a:rPr>
                        <a:t> Afrika , Orta Asya</a:t>
                      </a:r>
                      <a:endParaRPr lang="tr-TR"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tc>
                <a:tc>
                  <a:txBody>
                    <a:bodyPr/>
                    <a:lstStyle/>
                    <a:p>
                      <a:pPr algn="ctr" fontAlgn="b"/>
                      <a:r>
                        <a:rPr lang="tr-TR" sz="1100" u="none" strike="noStrike" dirty="0" smtClean="0">
                          <a:effectLst/>
                        </a:rPr>
                        <a:t>1.500 </a:t>
                      </a:r>
                      <a:r>
                        <a:rPr lang="tr-TR" sz="1100" u="none" strike="noStrike" dirty="0">
                          <a:effectLst/>
                        </a:rPr>
                        <a:t>TL</a:t>
                      </a:r>
                      <a:endParaRPr lang="tr-TR"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tc>
                <a:extLst>
                  <a:ext uri="{0D108BD9-81ED-4DB2-BD59-A6C34878D82A}">
                    <a16:rowId xmlns:a16="http://schemas.microsoft.com/office/drawing/2014/main" xmlns="" val="10002"/>
                  </a:ext>
                </a:extLst>
              </a:tr>
              <a:tr h="961654">
                <a:tc>
                  <a:txBody>
                    <a:bodyPr/>
                    <a:lstStyle/>
                    <a:p>
                      <a:pPr algn="ctr" fontAlgn="b"/>
                      <a:r>
                        <a:rPr lang="tr-TR" sz="1100" u="none" strike="noStrike" dirty="0">
                          <a:effectLst/>
                        </a:rPr>
                        <a:t>Güney Kafkasya , Güney Asya , Orta Doğu ve Kuzey Afrika</a:t>
                      </a:r>
                      <a:endParaRPr lang="tr-TR" sz="11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tc>
                <a:tc>
                  <a:txBody>
                    <a:bodyPr/>
                    <a:lstStyle/>
                    <a:p>
                      <a:pPr algn="ctr" fontAlgn="b"/>
                      <a:r>
                        <a:rPr lang="tr-TR" sz="1100" u="none" strike="noStrike" dirty="0" smtClean="0">
                          <a:effectLst/>
                        </a:rPr>
                        <a:t>1.400 </a:t>
                      </a:r>
                      <a:r>
                        <a:rPr lang="tr-TR" sz="1100" u="none" strike="noStrike" dirty="0">
                          <a:effectLst/>
                        </a:rPr>
                        <a:t>TL</a:t>
                      </a:r>
                      <a:endParaRPr lang="tr-TR" sz="11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tc>
                <a:extLst>
                  <a:ext uri="{0D108BD9-81ED-4DB2-BD59-A6C34878D82A}">
                    <a16:rowId xmlns:a16="http://schemas.microsoft.com/office/drawing/2014/main" xmlns="" val="10003"/>
                  </a:ext>
                </a:extLst>
              </a:tr>
            </a:tbl>
          </a:graphicData>
        </a:graphic>
      </p:graphicFrame>
      <p:sp>
        <p:nvSpPr>
          <p:cNvPr id="9" name="Başlık 2"/>
          <p:cNvSpPr>
            <a:spLocks noGrp="1"/>
          </p:cNvSpPr>
          <p:nvPr>
            <p:ph type="title"/>
          </p:nvPr>
        </p:nvSpPr>
        <p:spPr>
          <a:xfrm>
            <a:off x="1763688" y="44624"/>
            <a:ext cx="6923112" cy="535756"/>
          </a:xfrm>
        </p:spPr>
        <p:txBody>
          <a:bodyPr>
            <a:normAutofit fontScale="90000"/>
          </a:bodyPr>
          <a:lstStyle/>
          <a:p>
            <a:r>
              <a:rPr lang="tr-TR" sz="2400" b="1" dirty="0">
                <a:effectLst>
                  <a:outerShdw blurRad="38100" dist="38100" dir="2700000" algn="tl">
                    <a:srgbClr val="000000">
                      <a:alpha val="43137"/>
                    </a:srgbClr>
                  </a:outerShdw>
                </a:effectLst>
              </a:rPr>
              <a:t>BÖLGELERE GÖRE BURS/YEVMİYE MİKTARLARI</a:t>
            </a:r>
          </a:p>
        </p:txBody>
      </p:sp>
    </p:spTree>
    <p:extLst>
      <p:ext uri="{BB962C8B-B14F-4D97-AF65-F5344CB8AC3E}">
        <p14:creationId xmlns:p14="http://schemas.microsoft.com/office/powerpoint/2010/main" val="61696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267744" y="476672"/>
            <a:ext cx="5626099" cy="1143000"/>
          </a:xfrm>
        </p:spPr>
        <p:txBody>
          <a:bodyPr rtlCol="0">
            <a:noAutofit/>
          </a:bodyPr>
          <a:lstStyle/>
          <a:p>
            <a:pPr algn="just" eaLnBrk="1" fontAlgn="auto" hangingPunct="1">
              <a:spcAft>
                <a:spcPts val="0"/>
              </a:spcAft>
              <a:defRPr/>
            </a:pPr>
            <a:r>
              <a:rPr lang="tr-TR" sz="2800" b="1" dirty="0">
                <a:effectLst>
                  <a:outerShdw blurRad="38100" dist="38100" dir="2700000" algn="tl">
                    <a:srgbClr val="000000">
                      <a:alpha val="43137"/>
                    </a:srgbClr>
                  </a:outerShdw>
                </a:effectLst>
                <a:cs typeface="Arabic Typesetting" pitchFamily="66" charset="-78"/>
              </a:rPr>
              <a:t>MEVLANA DEĞİŞİM PROGRAMI SÜRESİNCE BURSLAR ve YEVMİYELER</a:t>
            </a:r>
            <a:endParaRPr lang="tr-TR" sz="2800"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755576" y="1619672"/>
            <a:ext cx="7816121" cy="4329608"/>
          </a:xfrm>
        </p:spPr>
        <p:txBody>
          <a:bodyPr rtlCol="0">
            <a:normAutofit fontScale="85000" lnSpcReduction="20000"/>
          </a:bodyPr>
          <a:lstStyle/>
          <a:p>
            <a:pPr algn="just" eaLnBrk="1" fontAlgn="auto" hangingPunct="1">
              <a:spcAft>
                <a:spcPts val="0"/>
              </a:spcAft>
              <a:defRPr/>
            </a:pPr>
            <a:endParaRPr lang="tr-TR" dirty="0"/>
          </a:p>
          <a:p>
            <a:pPr algn="just" eaLnBrk="1" fontAlgn="auto" hangingPunct="1">
              <a:spcAft>
                <a:spcPts val="0"/>
              </a:spcAft>
              <a:defRPr/>
            </a:pPr>
            <a:r>
              <a:rPr lang="tr-TR" dirty="0">
                <a:solidFill>
                  <a:schemeClr val="tx1"/>
                </a:solidFill>
              </a:rPr>
              <a:t>Mevlana değişim programına katılan öğrencilerin, öğrenim gördükleri süre içerisinde aldıkları diğer burslar ve krediler devam eder ve kendi yükseköğretim kurumlarına kayıtlarını yaptırarak ödemekle yükümlü oldukları katkı payı/öğrenim ücretini kendi kurumlarına ödemeye devam ederler bu bağlamda öğrenciler gideceği yükseköğretim kurumuna ayrıca eğitim-öğretim ücreti ödemezler.</a:t>
            </a:r>
          </a:p>
          <a:p>
            <a:pPr algn="just"/>
            <a:r>
              <a:rPr lang="tr-TR" altLang="tr-TR" b="1" dirty="0">
                <a:solidFill>
                  <a:schemeClr val="tx1"/>
                </a:solidFill>
                <a:effectLst>
                  <a:outerShdw blurRad="38100" dist="38100" dir="2700000" algn="tl">
                    <a:srgbClr val="000000">
                      <a:alpha val="43137"/>
                    </a:srgbClr>
                  </a:outerShdw>
                </a:effectLst>
              </a:rPr>
              <a:t>Öğrencilere</a:t>
            </a:r>
            <a:r>
              <a:rPr lang="tr-TR" altLang="tr-TR" dirty="0">
                <a:solidFill>
                  <a:schemeClr val="tx1"/>
                </a:solidFill>
                <a:effectLst>
                  <a:outerShdw blurRad="38100" dist="38100" dir="2700000" algn="tl">
                    <a:srgbClr val="000000">
                      <a:alpha val="43137"/>
                    </a:srgbClr>
                  </a:outerShdw>
                </a:effectLst>
              </a:rPr>
              <a:t> </a:t>
            </a:r>
            <a:r>
              <a:rPr lang="tr-TR" altLang="tr-TR" dirty="0">
                <a:solidFill>
                  <a:schemeClr val="tx1"/>
                </a:solidFill>
              </a:rPr>
              <a:t>yapılacak ödemelerde, burs miktarının </a:t>
            </a:r>
            <a:r>
              <a:rPr lang="tr-TR" altLang="tr-TR" dirty="0" smtClean="0">
                <a:solidFill>
                  <a:schemeClr val="tx1"/>
                </a:solidFill>
              </a:rPr>
              <a:t>%70'i </a:t>
            </a:r>
            <a:r>
              <a:rPr lang="tr-TR" altLang="tr-TR" dirty="0">
                <a:solidFill>
                  <a:schemeClr val="tx1"/>
                </a:solidFill>
              </a:rPr>
              <a:t>aylık olarak ödenir. </a:t>
            </a:r>
          </a:p>
          <a:p>
            <a:pPr algn="just"/>
            <a:r>
              <a:rPr lang="tr-TR" altLang="tr-TR" dirty="0" smtClean="0">
                <a:solidFill>
                  <a:schemeClr val="tx1"/>
                </a:solidFill>
              </a:rPr>
              <a:t>%30 </a:t>
            </a:r>
            <a:r>
              <a:rPr lang="tr-TR" altLang="tr-TR" dirty="0">
                <a:solidFill>
                  <a:schemeClr val="tx1"/>
                </a:solidFill>
              </a:rPr>
              <a:t>burs ödemesinde, öğrencinin başarılı olduğu derslerin toplam kredisinin almakla yükümlü olduğu tüm derslerin toplam kredisine oranı esas alınır.</a:t>
            </a:r>
          </a:p>
          <a:p>
            <a:pPr algn="just"/>
            <a:r>
              <a:rPr lang="tr-TR" altLang="tr-TR" dirty="0">
                <a:solidFill>
                  <a:schemeClr val="tx1"/>
                </a:solidFill>
              </a:rPr>
              <a:t>Burs Ödemelerinde bir yarıyıl </a:t>
            </a:r>
            <a:r>
              <a:rPr lang="tr-TR" altLang="tr-TR" b="1" dirty="0">
                <a:solidFill>
                  <a:schemeClr val="tx1"/>
                </a:solidFill>
              </a:rPr>
              <a:t>4 ay </a:t>
            </a:r>
            <a:r>
              <a:rPr lang="tr-TR" altLang="tr-TR" dirty="0">
                <a:solidFill>
                  <a:schemeClr val="tx1"/>
                </a:solidFill>
              </a:rPr>
              <a:t>olarak kabul edilir. </a:t>
            </a:r>
          </a:p>
          <a:p>
            <a:pPr algn="just"/>
            <a:r>
              <a:rPr lang="tr-TR" dirty="0">
                <a:solidFill>
                  <a:schemeClr val="tx1"/>
                </a:solidFill>
              </a:rPr>
              <a:t>Öğrencilere değişim programına katıldıkları süre boyunca ödenecek burs tutarı, öğrencilerin eğitim için gittikleri ülkenin ekonomik hayat standartları göz önünde bulundurularak farklılaşmaktadır. </a:t>
            </a:r>
            <a:endParaRPr lang="tr-TR" altLang="tr-TR"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75656" y="0"/>
            <a:ext cx="7239719" cy="2060848"/>
          </a:xfrm>
        </p:spPr>
        <p:txBody>
          <a:bodyPr rtlCol="0">
            <a:noAutofit/>
          </a:bodyPr>
          <a:lstStyle/>
          <a:p>
            <a:pPr eaLnBrk="1" fontAlgn="auto" hangingPunct="1">
              <a:spcAft>
                <a:spcPts val="0"/>
              </a:spcAft>
              <a:defRPr/>
            </a:pPr>
            <a:r>
              <a:rPr lang="tr-TR" sz="3600" b="1" dirty="0">
                <a:effectLst>
                  <a:outerShdw blurRad="38100" dist="38100" dir="2700000" algn="tl">
                    <a:srgbClr val="000000">
                      <a:alpha val="43137"/>
                    </a:srgbClr>
                  </a:outerShdw>
                </a:effectLst>
                <a:cs typeface="Arabic Typesetting" pitchFamily="66" charset="-78"/>
              </a:rPr>
              <a:t>MEVLANA DEĞİŞİM PROGRAMINA KİMLER KATILABİLİR? </a:t>
            </a:r>
            <a:endParaRPr lang="tr-TR" sz="3600" dirty="0"/>
          </a:p>
        </p:txBody>
      </p:sp>
      <p:sp>
        <p:nvSpPr>
          <p:cNvPr id="3" name="2 İçerik Yer Tutucusu"/>
          <p:cNvSpPr>
            <a:spLocks noGrp="1"/>
          </p:cNvSpPr>
          <p:nvPr>
            <p:ph idx="1"/>
          </p:nvPr>
        </p:nvSpPr>
        <p:spPr/>
        <p:txBody>
          <a:bodyPr rtlCol="0">
            <a:normAutofit fontScale="92500"/>
          </a:bodyPr>
          <a:lstStyle/>
          <a:p>
            <a:pPr algn="just" eaLnBrk="1" fontAlgn="auto" hangingPunct="1">
              <a:spcAft>
                <a:spcPts val="0"/>
              </a:spcAft>
              <a:defRPr/>
            </a:pPr>
            <a:endParaRPr lang="tr-TR" dirty="0"/>
          </a:p>
          <a:p>
            <a:pPr algn="just" eaLnBrk="1" fontAlgn="auto" hangingPunct="1">
              <a:spcAft>
                <a:spcPts val="0"/>
              </a:spcAft>
              <a:defRPr/>
            </a:pPr>
            <a:endParaRPr lang="tr-TR" dirty="0"/>
          </a:p>
          <a:p>
            <a:pPr algn="just" eaLnBrk="1" fontAlgn="auto" hangingPunct="1">
              <a:spcAft>
                <a:spcPts val="0"/>
              </a:spcAft>
              <a:defRPr/>
            </a:pPr>
            <a:r>
              <a:rPr lang="tr-TR" dirty="0">
                <a:solidFill>
                  <a:schemeClr val="tx1"/>
                </a:solidFill>
              </a:rPr>
              <a:t>Ön lisans, lisans, yüksek lisans ve doktora öğrencileri katılabilirler.</a:t>
            </a:r>
          </a:p>
          <a:p>
            <a:pPr algn="just" eaLnBrk="1" fontAlgn="auto" hangingPunct="1">
              <a:spcAft>
                <a:spcPts val="0"/>
              </a:spcAft>
              <a:defRPr/>
            </a:pPr>
            <a:endParaRPr lang="tr-TR" dirty="0">
              <a:solidFill>
                <a:schemeClr val="tx1"/>
              </a:solidFill>
            </a:endParaRPr>
          </a:p>
          <a:p>
            <a:pPr algn="just" eaLnBrk="1" fontAlgn="auto" hangingPunct="1">
              <a:spcAft>
                <a:spcPts val="0"/>
              </a:spcAft>
              <a:defRPr/>
            </a:pPr>
            <a:r>
              <a:rPr lang="tr-TR" dirty="0">
                <a:solidFill>
                  <a:schemeClr val="tx1"/>
                </a:solidFill>
              </a:rPr>
              <a:t>Araştırma görevlileri, ders alma hareketliliğinden yararlanabilirler.</a:t>
            </a:r>
            <a:br>
              <a:rPr lang="tr-TR" dirty="0">
                <a:solidFill>
                  <a:schemeClr val="tx1"/>
                </a:solidFill>
              </a:rPr>
            </a:br>
            <a:endParaRPr lang="tr-TR" dirty="0">
              <a:solidFill>
                <a:schemeClr val="tx1"/>
              </a:solidFill>
            </a:endParaRPr>
          </a:p>
          <a:p>
            <a:pPr algn="just" eaLnBrk="1" fontAlgn="auto" hangingPunct="1">
              <a:spcAft>
                <a:spcPts val="0"/>
              </a:spcAft>
              <a:defRPr/>
            </a:pPr>
            <a:r>
              <a:rPr lang="tr-TR" dirty="0">
                <a:solidFill>
                  <a:schemeClr val="tx1"/>
                </a:solidFill>
              </a:rPr>
              <a:t>Öğrenciler, Mevlana Programından </a:t>
            </a:r>
            <a:r>
              <a:rPr lang="tr-TR" b="1" dirty="0">
                <a:solidFill>
                  <a:schemeClr val="tx1"/>
                </a:solidFill>
                <a:effectLst>
                  <a:outerShdw blurRad="38100" dist="38100" dir="2700000" algn="tl">
                    <a:srgbClr val="000000">
                      <a:alpha val="43137"/>
                    </a:srgbClr>
                  </a:outerShdw>
                </a:effectLst>
              </a:rPr>
              <a:t>sadece bir kez </a:t>
            </a:r>
            <a:r>
              <a:rPr lang="tr-TR" dirty="0">
                <a:solidFill>
                  <a:schemeClr val="tx1"/>
                </a:solidFill>
              </a:rPr>
              <a:t>faydalanabilirler. </a:t>
            </a:r>
          </a:p>
          <a:p>
            <a:pPr algn="just" eaLnBrk="1" fontAlgn="auto" hangingPunct="1">
              <a:spcAft>
                <a:spcPts val="0"/>
              </a:spcAft>
              <a:defRPr/>
            </a:pPr>
            <a:r>
              <a:rPr lang="tr-TR" u="sng" dirty="0">
                <a:solidFill>
                  <a:schemeClr val="tx1"/>
                </a:solidFill>
              </a:rPr>
              <a:t>Asil listede olmasına rağmen geçerli bir mazeret bildirmeksizin iptal eden öğrenci bir daha Mevlana Değişim Programına </a:t>
            </a:r>
            <a:r>
              <a:rPr lang="tr-TR" b="1" u="sng" dirty="0">
                <a:solidFill>
                  <a:schemeClr val="tx1"/>
                </a:solidFill>
              </a:rPr>
              <a:t>başvuramaz</a:t>
            </a:r>
            <a:r>
              <a:rPr lang="tr-TR" u="sng" dirty="0">
                <a:solidFill>
                  <a:schemeClr val="tx1"/>
                </a:solidFill>
              </a:rPr>
              <a:t>.</a:t>
            </a:r>
          </a:p>
          <a:p>
            <a:pPr algn="just" eaLnBrk="1" fontAlgn="auto" hangingPunct="1">
              <a:spcAft>
                <a:spcPts val="0"/>
              </a:spcAft>
              <a:defRPr/>
            </a:pPr>
            <a:r>
              <a:rPr lang="tr-TR" dirty="0">
                <a:solidFill>
                  <a:schemeClr val="tx1"/>
                </a:solidFill>
              </a:rPr>
              <a:t>Türkiye Burslusu öğrenciler programdan yararlanamaz.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0" dur="500"/>
                                        <p:tgtEl>
                                          <p:spTgt spid="3">
                                            <p:txEl>
                                              <p:pRg st="4" end="4"/>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3" dur="500"/>
                                        <p:tgtEl>
                                          <p:spTgt spid="3">
                                            <p:txEl>
                                              <p:pRg st="5" end="5"/>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6" dur="500"/>
                                        <p:tgtEl>
                                          <p:spTgt spid="3">
                                            <p:txEl>
                                              <p:pRg st="6" end="6"/>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1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ctrTitle"/>
          </p:nvPr>
        </p:nvSpPr>
        <p:spPr>
          <a:xfrm>
            <a:off x="1371600" y="609601"/>
            <a:ext cx="7086600" cy="4267200"/>
          </a:xfrm>
        </p:spPr>
        <p:txBody>
          <a:bodyPr>
            <a:normAutofit/>
          </a:bodyPr>
          <a:lstStyle/>
          <a:p>
            <a:r>
              <a:rPr lang="tr-TR" sz="5400" b="1" dirty="0">
                <a:effectLst>
                  <a:outerShdw blurRad="38100" dist="38100" dir="2700000" algn="tl">
                    <a:srgbClr val="000000">
                      <a:alpha val="43137"/>
                    </a:srgbClr>
                  </a:outerShdw>
                </a:effectLst>
              </a:rPr>
              <a:t>MEVLANA PROJELERİ</a:t>
            </a:r>
          </a:p>
        </p:txBody>
      </p:sp>
      <p:sp>
        <p:nvSpPr>
          <p:cNvPr id="6" name="Alt Başlık 5"/>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31210739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63689" y="624110"/>
            <a:ext cx="6923112" cy="788666"/>
          </a:xfrm>
        </p:spPr>
        <p:txBody>
          <a:bodyPr>
            <a:noAutofit/>
          </a:bodyPr>
          <a:lstStyle/>
          <a:p>
            <a:pPr>
              <a:defRPr/>
            </a:pPr>
            <a:r>
              <a:rPr lang="tr-TR" sz="3600" b="1" dirty="0">
                <a:effectLst>
                  <a:outerShdw blurRad="38100" dist="38100" dir="2700000" algn="tl">
                    <a:srgbClr val="000000">
                      <a:alpha val="43137"/>
                    </a:srgbClr>
                  </a:outerShdw>
                </a:effectLst>
              </a:rPr>
              <a:t>PROJE TABANLI ULUSLARARASI DEĞİŞİM ROGRAMI</a:t>
            </a:r>
          </a:p>
        </p:txBody>
      </p:sp>
      <p:sp>
        <p:nvSpPr>
          <p:cNvPr id="11267" name="İçerik Yer Tutucusu 2"/>
          <p:cNvSpPr>
            <a:spLocks noGrp="1"/>
          </p:cNvSpPr>
          <p:nvPr>
            <p:ph idx="1"/>
          </p:nvPr>
        </p:nvSpPr>
        <p:spPr>
          <a:xfrm>
            <a:off x="684213" y="2060575"/>
            <a:ext cx="8002587" cy="4065588"/>
          </a:xfrm>
        </p:spPr>
        <p:txBody>
          <a:bodyPr/>
          <a:lstStyle/>
          <a:p>
            <a:r>
              <a:rPr lang="tr-TR" altLang="tr-TR" dirty="0">
                <a:solidFill>
                  <a:schemeClr val="tx1"/>
                </a:solidFill>
              </a:rPr>
              <a:t>Proje Tabanlı Uluslararası Değişim Programı adı altında Yükseköğretim Yürütme Kurulu’nca belirlenecek öncelikli alanlarda (Gelen/Giden) öğrenci ve (Gelen/Giden)öğretim elemanı değişimi gerçekleştirilmektedir. </a:t>
            </a:r>
          </a:p>
          <a:p>
            <a:r>
              <a:rPr lang="tr-TR" dirty="0">
                <a:solidFill>
                  <a:schemeClr val="tx1"/>
                </a:solidFill>
              </a:rPr>
              <a:t>Proje ekibinde </a:t>
            </a:r>
            <a:r>
              <a:rPr lang="tr-TR" b="1" dirty="0">
                <a:solidFill>
                  <a:schemeClr val="tx1"/>
                </a:solidFill>
                <a:effectLst>
                  <a:outerShdw blurRad="38100" dist="38100" dir="2700000" algn="tl">
                    <a:srgbClr val="000000">
                      <a:alpha val="43137"/>
                    </a:srgbClr>
                  </a:outerShdw>
                </a:effectLst>
              </a:rPr>
              <a:t>lisansüstü öğrenci </a:t>
            </a:r>
            <a:r>
              <a:rPr lang="tr-TR" dirty="0">
                <a:solidFill>
                  <a:schemeClr val="tx1"/>
                </a:solidFill>
              </a:rPr>
              <a:t>olup aynı zamanda öğretim elemanı kadrosunda görev yapıyor olanların, projede sadece öğrenci olarak yer alabilirler.  </a:t>
            </a:r>
          </a:p>
          <a:p>
            <a:r>
              <a:rPr lang="tr-TR" altLang="tr-TR" dirty="0">
                <a:solidFill>
                  <a:schemeClr val="tx1"/>
                </a:solidFill>
              </a:rPr>
              <a:t>Öğrenci ve Öğretim Elemanı burs ve yevmiye miktarları YÖK tarafından her sene güncellenmektedir.</a:t>
            </a:r>
          </a:p>
          <a:p>
            <a:endParaRPr lang="tr-TR" altLang="tr-TR" dirty="0"/>
          </a:p>
          <a:p>
            <a:endParaRPr lang="tr-TR" altLang="tr-TR" dirty="0"/>
          </a:p>
          <a:p>
            <a:endParaRPr lang="tr-TR" alt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randombar(horizontal)">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randombar(horizontal)">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randombar(horizontal)">
                                      <p:cBhvr>
                                        <p:cTn id="17"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1619672" y="620688"/>
            <a:ext cx="7272807" cy="792088"/>
          </a:xfrm>
        </p:spPr>
        <p:txBody>
          <a:bodyPr>
            <a:noAutofit/>
          </a:bodyPr>
          <a:lstStyle/>
          <a:p>
            <a:pPr algn="ctr"/>
            <a:r>
              <a:rPr lang="tr-TR" sz="2800" b="1" dirty="0">
                <a:effectLst>
                  <a:outerShdw blurRad="38100" dist="38100" dir="2700000" algn="tl">
                    <a:srgbClr val="000000">
                      <a:alpha val="43137"/>
                    </a:srgbClr>
                  </a:outerShdw>
                </a:effectLst>
              </a:rPr>
              <a:t>2019-2020 PROJE TABANLI ULUSLARARASI DEĞİŞİM PROGRAMI ALANLARI</a:t>
            </a:r>
          </a:p>
        </p:txBody>
      </p:sp>
      <p:sp>
        <p:nvSpPr>
          <p:cNvPr id="6" name="İçerik Yer Tutucusu 5"/>
          <p:cNvSpPr>
            <a:spLocks noGrp="1"/>
          </p:cNvSpPr>
          <p:nvPr>
            <p:ph idx="1"/>
          </p:nvPr>
        </p:nvSpPr>
        <p:spPr>
          <a:xfrm>
            <a:off x="467544" y="1556792"/>
            <a:ext cx="8676456" cy="5112568"/>
          </a:xfrm>
        </p:spPr>
        <p:txBody>
          <a:bodyPr numCol="2">
            <a:normAutofit fontScale="77500" lnSpcReduction="20000"/>
          </a:bodyPr>
          <a:lstStyle/>
          <a:p>
            <a:pPr marL="0" indent="0">
              <a:buNone/>
            </a:pPr>
            <a:r>
              <a:rPr lang="tr-TR" b="1" dirty="0">
                <a:solidFill>
                  <a:schemeClr val="tx1"/>
                </a:solidFill>
              </a:rPr>
              <a:t>01. </a:t>
            </a:r>
            <a:r>
              <a:rPr lang="tr-TR" sz="1800" b="1" dirty="0">
                <a:solidFill>
                  <a:schemeClr val="tx1"/>
                </a:solidFill>
              </a:rPr>
              <a:t>Fen ve Mühendislik Bilimleri(Alan)</a:t>
            </a:r>
          </a:p>
          <a:p>
            <a:pPr marL="457200" lvl="1" indent="0">
              <a:buNone/>
            </a:pPr>
            <a:r>
              <a:rPr lang="tr-TR" sz="1800" dirty="0">
                <a:solidFill>
                  <a:schemeClr val="tx1"/>
                </a:solidFill>
              </a:rPr>
              <a:t>01.01 Ağ Teknolojileri(5G,Nesnelerin İnterneti)</a:t>
            </a:r>
          </a:p>
          <a:p>
            <a:pPr marL="457200" lvl="1" indent="0">
              <a:buNone/>
            </a:pPr>
            <a:r>
              <a:rPr lang="tr-TR" sz="1800" dirty="0">
                <a:solidFill>
                  <a:schemeClr val="tx1"/>
                </a:solidFill>
              </a:rPr>
              <a:t>01.02 Akıllı Enerji Sistemleri</a:t>
            </a:r>
          </a:p>
          <a:p>
            <a:pPr marL="457200" lvl="1" indent="0">
              <a:buNone/>
            </a:pPr>
            <a:r>
              <a:rPr lang="tr-TR" sz="1800" dirty="0">
                <a:solidFill>
                  <a:schemeClr val="tx1"/>
                </a:solidFill>
              </a:rPr>
              <a:t>01.03 Akıllı ve Yenilikçi Malzemeler</a:t>
            </a:r>
          </a:p>
          <a:p>
            <a:pPr marL="457200" lvl="1" indent="0">
              <a:buNone/>
            </a:pPr>
            <a:r>
              <a:rPr lang="tr-TR" sz="1800" dirty="0">
                <a:solidFill>
                  <a:schemeClr val="tx1"/>
                </a:solidFill>
              </a:rPr>
              <a:t>01.04 Bitki Genetiği ve Tarımsal </a:t>
            </a:r>
            <a:r>
              <a:rPr lang="tr-TR" sz="1800" dirty="0" err="1">
                <a:solidFill>
                  <a:schemeClr val="tx1"/>
                </a:solidFill>
              </a:rPr>
              <a:t>Biyoteknoloji</a:t>
            </a:r>
            <a:endParaRPr lang="tr-TR" sz="1800" dirty="0">
              <a:solidFill>
                <a:schemeClr val="tx1"/>
              </a:solidFill>
            </a:endParaRPr>
          </a:p>
          <a:p>
            <a:pPr marL="457200" lvl="1" indent="0">
              <a:buNone/>
            </a:pPr>
            <a:r>
              <a:rPr lang="tr-TR" sz="1800" dirty="0">
                <a:solidFill>
                  <a:schemeClr val="tx1"/>
                </a:solidFill>
              </a:rPr>
              <a:t>01.05 </a:t>
            </a:r>
            <a:r>
              <a:rPr lang="tr-TR" sz="1800" dirty="0" err="1">
                <a:solidFill>
                  <a:schemeClr val="tx1"/>
                </a:solidFill>
              </a:rPr>
              <a:t>Biyoenformatik-Biyoistatistik</a:t>
            </a:r>
            <a:endParaRPr lang="tr-TR" sz="1800" dirty="0">
              <a:solidFill>
                <a:schemeClr val="tx1"/>
              </a:solidFill>
            </a:endParaRPr>
          </a:p>
          <a:p>
            <a:pPr marL="457200" lvl="1" indent="0">
              <a:buNone/>
            </a:pPr>
            <a:r>
              <a:rPr lang="tr-TR" sz="1800" dirty="0">
                <a:solidFill>
                  <a:schemeClr val="tx1"/>
                </a:solidFill>
              </a:rPr>
              <a:t>01.06 </a:t>
            </a:r>
            <a:r>
              <a:rPr lang="tr-TR" sz="1800" dirty="0" err="1">
                <a:solidFill>
                  <a:schemeClr val="tx1"/>
                </a:solidFill>
              </a:rPr>
              <a:t>Biyomalzeme</a:t>
            </a:r>
            <a:r>
              <a:rPr lang="tr-TR" sz="1800" dirty="0">
                <a:solidFill>
                  <a:schemeClr val="tx1"/>
                </a:solidFill>
              </a:rPr>
              <a:t> ve Doku Mühendisliği</a:t>
            </a:r>
          </a:p>
          <a:p>
            <a:pPr marL="457200" lvl="1" indent="0">
              <a:buNone/>
            </a:pPr>
            <a:r>
              <a:rPr lang="tr-TR" sz="1800" dirty="0">
                <a:solidFill>
                  <a:schemeClr val="tx1"/>
                </a:solidFill>
              </a:rPr>
              <a:t>01.07 Biyomedikal ve Biyomedikal Teknolojiler</a:t>
            </a:r>
          </a:p>
          <a:p>
            <a:pPr marL="457200" lvl="1" indent="0">
              <a:buNone/>
            </a:pPr>
            <a:r>
              <a:rPr lang="tr-TR" sz="1800" dirty="0">
                <a:solidFill>
                  <a:schemeClr val="tx1"/>
                </a:solidFill>
              </a:rPr>
              <a:t>01.08 </a:t>
            </a:r>
            <a:r>
              <a:rPr lang="tr-TR" sz="1800" dirty="0" err="1">
                <a:solidFill>
                  <a:schemeClr val="tx1"/>
                </a:solidFill>
              </a:rPr>
              <a:t>Blokzincir</a:t>
            </a:r>
            <a:r>
              <a:rPr lang="tr-TR" sz="1800" dirty="0">
                <a:solidFill>
                  <a:schemeClr val="tx1"/>
                </a:solidFill>
              </a:rPr>
              <a:t> Teknolojisi</a:t>
            </a:r>
          </a:p>
          <a:p>
            <a:pPr marL="457200" lvl="1" indent="0">
              <a:buNone/>
            </a:pPr>
            <a:r>
              <a:rPr lang="tr-TR" sz="1800" dirty="0">
                <a:solidFill>
                  <a:schemeClr val="tx1"/>
                </a:solidFill>
              </a:rPr>
              <a:t>01.09 Deniz ve Gemi Mühendisliği</a:t>
            </a:r>
          </a:p>
          <a:p>
            <a:pPr marL="457200" lvl="1" indent="0">
              <a:buNone/>
            </a:pPr>
            <a:r>
              <a:rPr lang="tr-TR" sz="1800" dirty="0">
                <a:solidFill>
                  <a:schemeClr val="tx1"/>
                </a:solidFill>
              </a:rPr>
              <a:t>01.10 Elektrikli ve </a:t>
            </a:r>
            <a:r>
              <a:rPr lang="tr-TR" sz="1800" dirty="0" err="1">
                <a:solidFill>
                  <a:schemeClr val="tx1"/>
                </a:solidFill>
              </a:rPr>
              <a:t>Hibrit</a:t>
            </a:r>
            <a:r>
              <a:rPr lang="tr-TR" sz="1800" dirty="0">
                <a:solidFill>
                  <a:schemeClr val="tx1"/>
                </a:solidFill>
              </a:rPr>
              <a:t> Araçlar</a:t>
            </a:r>
          </a:p>
          <a:p>
            <a:pPr marL="457200" lvl="1" indent="0">
              <a:buNone/>
            </a:pPr>
            <a:r>
              <a:rPr lang="tr-TR" sz="1800" dirty="0">
                <a:solidFill>
                  <a:schemeClr val="tx1"/>
                </a:solidFill>
              </a:rPr>
              <a:t>01.11 Endüstri Mühendisliği</a:t>
            </a:r>
          </a:p>
          <a:p>
            <a:pPr marL="457200" lvl="1" indent="0">
              <a:buNone/>
            </a:pPr>
            <a:r>
              <a:rPr lang="tr-TR" sz="1800" dirty="0">
                <a:solidFill>
                  <a:schemeClr val="tx1"/>
                </a:solidFill>
              </a:rPr>
              <a:t>01.12 Güvenlik ve Güvenilirlik Mühendisliği</a:t>
            </a:r>
          </a:p>
          <a:p>
            <a:pPr marL="457200" lvl="1" indent="0">
              <a:buNone/>
            </a:pPr>
            <a:r>
              <a:rPr lang="tr-TR" sz="1800" dirty="0">
                <a:solidFill>
                  <a:schemeClr val="tx1"/>
                </a:solidFill>
              </a:rPr>
              <a:t>01.13 Hesaplamalı Bilim ve Mühendislik</a:t>
            </a:r>
          </a:p>
          <a:p>
            <a:pPr marL="457200" lvl="1" indent="0">
              <a:buNone/>
            </a:pPr>
            <a:r>
              <a:rPr lang="tr-TR" sz="1800" dirty="0">
                <a:solidFill>
                  <a:schemeClr val="tx1"/>
                </a:solidFill>
              </a:rPr>
              <a:t>01.14 Hidrojen ve Yakıt Pilleri</a:t>
            </a:r>
          </a:p>
          <a:p>
            <a:pPr marL="457200" lvl="1" indent="0">
              <a:buNone/>
            </a:pPr>
            <a:r>
              <a:rPr lang="tr-TR" sz="1800" dirty="0">
                <a:solidFill>
                  <a:schemeClr val="tx1"/>
                </a:solidFill>
              </a:rPr>
              <a:t>01.15 Hijyen , Sanitasyon ve Gıda Güvenliği</a:t>
            </a:r>
          </a:p>
          <a:p>
            <a:pPr marL="457200" lvl="1" indent="0">
              <a:buNone/>
            </a:pPr>
            <a:r>
              <a:rPr lang="tr-TR" sz="1800" dirty="0">
                <a:solidFill>
                  <a:schemeClr val="tx1"/>
                </a:solidFill>
              </a:rPr>
              <a:t>01.16 İklim Değişikliği</a:t>
            </a:r>
          </a:p>
          <a:p>
            <a:pPr marL="457200" lvl="1" indent="0">
              <a:buNone/>
            </a:pPr>
            <a:r>
              <a:rPr lang="tr-TR" sz="1800" dirty="0">
                <a:solidFill>
                  <a:schemeClr val="tx1"/>
                </a:solidFill>
              </a:rPr>
              <a:t>01.17 İleri Robotik Sistemler ve </a:t>
            </a:r>
            <a:r>
              <a:rPr lang="tr-TR" sz="1800" dirty="0" err="1">
                <a:solidFill>
                  <a:schemeClr val="tx1"/>
                </a:solidFill>
              </a:rPr>
              <a:t>Mekatronik</a:t>
            </a:r>
            <a:endParaRPr lang="tr-TR" sz="1800" dirty="0">
              <a:solidFill>
                <a:schemeClr val="tx1"/>
              </a:solidFill>
            </a:endParaRPr>
          </a:p>
          <a:p>
            <a:pPr marL="457200" lvl="1" indent="0">
              <a:buNone/>
            </a:pPr>
            <a:r>
              <a:rPr lang="tr-TR" sz="1800" dirty="0">
                <a:solidFill>
                  <a:schemeClr val="tx1"/>
                </a:solidFill>
              </a:rPr>
              <a:t>01.18 İleri ve Akıllı İmalat</a:t>
            </a:r>
          </a:p>
          <a:p>
            <a:pPr marL="457200" lvl="1" indent="0">
              <a:buNone/>
            </a:pPr>
            <a:r>
              <a:rPr lang="tr-TR" sz="1800" dirty="0">
                <a:solidFill>
                  <a:schemeClr val="tx1"/>
                </a:solidFill>
              </a:rPr>
              <a:t>01.19 İnşaat Mühendisliği </a:t>
            </a:r>
          </a:p>
          <a:p>
            <a:pPr marL="457200" lvl="1" indent="0">
              <a:buNone/>
            </a:pPr>
            <a:r>
              <a:rPr lang="tr-TR" sz="1800" dirty="0">
                <a:solidFill>
                  <a:schemeClr val="tx1"/>
                </a:solidFill>
              </a:rPr>
              <a:t>01.20 Kuantum Programlama</a:t>
            </a:r>
          </a:p>
          <a:p>
            <a:pPr marL="457200" lvl="1" indent="0">
              <a:buNone/>
            </a:pPr>
            <a:r>
              <a:rPr lang="tr-TR" sz="1800" dirty="0">
                <a:solidFill>
                  <a:schemeClr val="tx1"/>
                </a:solidFill>
              </a:rPr>
              <a:t>01.21 Mikro ve </a:t>
            </a:r>
            <a:r>
              <a:rPr lang="tr-TR" sz="1800" dirty="0" err="1">
                <a:solidFill>
                  <a:schemeClr val="tx1"/>
                </a:solidFill>
              </a:rPr>
              <a:t>Nanoteknoloji</a:t>
            </a:r>
            <a:r>
              <a:rPr lang="tr-TR" sz="1800" dirty="0">
                <a:solidFill>
                  <a:schemeClr val="tx1"/>
                </a:solidFill>
              </a:rPr>
              <a:t> </a:t>
            </a:r>
          </a:p>
          <a:p>
            <a:pPr marL="457200" lvl="1" indent="0">
              <a:buNone/>
            </a:pPr>
            <a:r>
              <a:rPr lang="tr-TR" sz="1800" dirty="0">
                <a:solidFill>
                  <a:schemeClr val="tx1"/>
                </a:solidFill>
              </a:rPr>
              <a:t>01.22 </a:t>
            </a:r>
            <a:r>
              <a:rPr lang="tr-TR" sz="1800" dirty="0" err="1">
                <a:solidFill>
                  <a:schemeClr val="tx1"/>
                </a:solidFill>
              </a:rPr>
              <a:t>Nöromühendislik</a:t>
            </a:r>
            <a:endParaRPr lang="tr-TR" sz="1800" dirty="0">
              <a:solidFill>
                <a:schemeClr val="tx1"/>
              </a:solidFill>
            </a:endParaRPr>
          </a:p>
          <a:p>
            <a:pPr marL="457200" lvl="1" indent="0">
              <a:buNone/>
            </a:pPr>
            <a:r>
              <a:rPr lang="tr-TR" sz="1800" dirty="0">
                <a:solidFill>
                  <a:schemeClr val="tx1"/>
                </a:solidFill>
              </a:rPr>
              <a:t>01.23 Nükleer Enerji</a:t>
            </a:r>
          </a:p>
          <a:p>
            <a:pPr marL="457200" lvl="1" indent="0">
              <a:buNone/>
            </a:pPr>
            <a:r>
              <a:rPr lang="tr-TR" sz="1800" dirty="0">
                <a:solidFill>
                  <a:schemeClr val="tx1"/>
                </a:solidFill>
              </a:rPr>
              <a:t>01.24 Optik, </a:t>
            </a:r>
            <a:r>
              <a:rPr lang="tr-TR" sz="1800" dirty="0" err="1">
                <a:solidFill>
                  <a:schemeClr val="tx1"/>
                </a:solidFill>
              </a:rPr>
              <a:t>Elektrooptik</a:t>
            </a:r>
            <a:r>
              <a:rPr lang="tr-TR" sz="1800" dirty="0">
                <a:solidFill>
                  <a:schemeClr val="tx1"/>
                </a:solidFill>
              </a:rPr>
              <a:t> ve </a:t>
            </a:r>
            <a:r>
              <a:rPr lang="tr-TR" sz="1800" dirty="0" err="1">
                <a:solidFill>
                  <a:schemeClr val="tx1"/>
                </a:solidFill>
              </a:rPr>
              <a:t>Fotonik</a:t>
            </a:r>
            <a:endParaRPr lang="tr-TR" sz="1800" dirty="0">
              <a:solidFill>
                <a:schemeClr val="tx1"/>
              </a:solidFill>
            </a:endParaRPr>
          </a:p>
          <a:p>
            <a:pPr marL="457200" lvl="1" indent="0">
              <a:buNone/>
            </a:pPr>
            <a:r>
              <a:rPr lang="tr-TR" sz="1800" dirty="0">
                <a:solidFill>
                  <a:schemeClr val="tx1"/>
                </a:solidFill>
              </a:rPr>
              <a:t>01.25 Sanal ve Artırılmış Gerçeklik Teknolojileri</a:t>
            </a:r>
          </a:p>
          <a:p>
            <a:pPr marL="457200" lvl="1" indent="0">
              <a:buNone/>
            </a:pPr>
            <a:r>
              <a:rPr lang="tr-TR" sz="1800" dirty="0">
                <a:solidFill>
                  <a:schemeClr val="tx1"/>
                </a:solidFill>
              </a:rPr>
              <a:t>01.26 Siber Güvenlik/ Kriptoloji</a:t>
            </a:r>
          </a:p>
          <a:p>
            <a:pPr marL="457200" lvl="1" indent="0">
              <a:buNone/>
            </a:pPr>
            <a:r>
              <a:rPr lang="tr-TR" sz="1800" dirty="0">
                <a:solidFill>
                  <a:schemeClr val="tx1"/>
                </a:solidFill>
              </a:rPr>
              <a:t>01.27 Sistem Mühendisliği</a:t>
            </a:r>
          </a:p>
          <a:p>
            <a:pPr marL="457200" lvl="1" indent="0">
              <a:buNone/>
            </a:pPr>
            <a:r>
              <a:rPr lang="tr-TR" sz="1800" dirty="0">
                <a:solidFill>
                  <a:schemeClr val="tx1"/>
                </a:solidFill>
              </a:rPr>
              <a:t>01.28  Su Ürünleri ve Balıkçılık Teknolojisi</a:t>
            </a:r>
          </a:p>
          <a:p>
            <a:pPr marL="457200" lvl="1" indent="0">
              <a:buNone/>
            </a:pPr>
            <a:r>
              <a:rPr lang="tr-TR" sz="1800" dirty="0">
                <a:solidFill>
                  <a:schemeClr val="tx1"/>
                </a:solidFill>
              </a:rPr>
              <a:t>01.29 Sürdürülebilir Ormancılık</a:t>
            </a:r>
          </a:p>
          <a:p>
            <a:pPr marL="457200" lvl="1" indent="0">
              <a:buNone/>
            </a:pPr>
            <a:r>
              <a:rPr lang="tr-TR" sz="1800" dirty="0">
                <a:solidFill>
                  <a:schemeClr val="tx1"/>
                </a:solidFill>
              </a:rPr>
              <a:t>01.30  Sürdürülebilir  Tarım </a:t>
            </a:r>
          </a:p>
          <a:p>
            <a:pPr marL="457200" lvl="1" indent="0">
              <a:buNone/>
            </a:pPr>
            <a:r>
              <a:rPr lang="tr-TR" sz="1800" dirty="0">
                <a:solidFill>
                  <a:schemeClr val="tx1"/>
                </a:solidFill>
              </a:rPr>
              <a:t>01.31 Sürdürülebilir ve Akıllı Ulaşım </a:t>
            </a:r>
          </a:p>
          <a:p>
            <a:pPr marL="457200" lvl="1" indent="0">
              <a:buNone/>
            </a:pPr>
            <a:r>
              <a:rPr lang="tr-TR" sz="1800" dirty="0">
                <a:solidFill>
                  <a:schemeClr val="tx1"/>
                </a:solidFill>
              </a:rPr>
              <a:t>01.32 Uzaktan Algılama ve Coğrafi Bilgi Sistemleri</a:t>
            </a:r>
          </a:p>
          <a:p>
            <a:pPr marL="457200" lvl="1" indent="0">
              <a:buNone/>
            </a:pPr>
            <a:r>
              <a:rPr lang="tr-TR" sz="1800" dirty="0">
                <a:solidFill>
                  <a:schemeClr val="tx1"/>
                </a:solidFill>
              </a:rPr>
              <a:t>01.33 Uzay ve Havacılık Mühendisliği</a:t>
            </a:r>
          </a:p>
          <a:p>
            <a:pPr marL="457200" lvl="1" indent="0">
              <a:buNone/>
            </a:pPr>
            <a:r>
              <a:rPr lang="tr-TR" sz="1800" dirty="0">
                <a:solidFill>
                  <a:schemeClr val="tx1"/>
                </a:solidFill>
              </a:rPr>
              <a:t>01.34 Veri Bilimi ve Bulut Bilişim</a:t>
            </a:r>
          </a:p>
          <a:p>
            <a:pPr marL="457200" lvl="1" indent="0">
              <a:buNone/>
            </a:pPr>
            <a:r>
              <a:rPr lang="tr-TR" sz="1800" dirty="0">
                <a:solidFill>
                  <a:schemeClr val="tx1"/>
                </a:solidFill>
              </a:rPr>
              <a:t>01.35 Yakıtlar ve Yanma</a:t>
            </a:r>
          </a:p>
          <a:p>
            <a:pPr marL="457200" lvl="1" indent="0">
              <a:buNone/>
            </a:pPr>
            <a:r>
              <a:rPr lang="tr-TR" sz="1800" dirty="0">
                <a:solidFill>
                  <a:schemeClr val="tx1"/>
                </a:solidFill>
              </a:rPr>
              <a:t>01.36 Yazılım Mühendisliği</a:t>
            </a:r>
          </a:p>
          <a:p>
            <a:pPr marL="457200" lvl="1" indent="0">
              <a:buNone/>
            </a:pPr>
            <a:r>
              <a:rPr lang="tr-TR" sz="1800" dirty="0">
                <a:solidFill>
                  <a:schemeClr val="tx1"/>
                </a:solidFill>
              </a:rPr>
              <a:t>01.37 Yapay Zeka ve Makine Öğrenimi</a:t>
            </a:r>
          </a:p>
          <a:p>
            <a:pPr marL="457200" lvl="1" indent="0">
              <a:buNone/>
            </a:pPr>
            <a:r>
              <a:rPr lang="tr-TR" sz="1800" dirty="0">
                <a:solidFill>
                  <a:schemeClr val="tx1"/>
                </a:solidFill>
              </a:rPr>
              <a:t>01.38 Yenilikçi Gıda ve İşleme Teknolojileri ve Gıda </a:t>
            </a:r>
            <a:r>
              <a:rPr lang="tr-TR" sz="1800" dirty="0" err="1">
                <a:solidFill>
                  <a:schemeClr val="tx1"/>
                </a:solidFill>
              </a:rPr>
              <a:t>Biyoteknolojisi</a:t>
            </a:r>
            <a:endParaRPr lang="tr-TR" sz="1800" dirty="0">
              <a:solidFill>
                <a:schemeClr val="tx1"/>
              </a:solidFill>
            </a:endParaRPr>
          </a:p>
          <a:p>
            <a:pPr marL="457200" lvl="1" indent="0">
              <a:buNone/>
            </a:pPr>
            <a:r>
              <a:rPr lang="tr-TR" sz="1800" dirty="0">
                <a:solidFill>
                  <a:schemeClr val="tx1"/>
                </a:solidFill>
              </a:rPr>
              <a:t>01.39 Zootekni ve Hayvan Besleme</a:t>
            </a:r>
          </a:p>
          <a:p>
            <a:pPr marL="0" indent="0">
              <a:buNone/>
            </a:pPr>
            <a:r>
              <a:rPr lang="tr-TR" sz="1800" b="1" dirty="0">
                <a:solidFill>
                  <a:schemeClr val="tx1"/>
                </a:solidFill>
              </a:rPr>
              <a:t>02 Sosyal Bilimler (Üst Alan)</a:t>
            </a:r>
          </a:p>
          <a:p>
            <a:pPr marL="400050" lvl="1" indent="0">
              <a:buNone/>
            </a:pPr>
            <a:r>
              <a:rPr lang="tr-TR" sz="1800" dirty="0">
                <a:solidFill>
                  <a:schemeClr val="tx1"/>
                </a:solidFill>
              </a:rPr>
              <a:t>02.01 Hukuk</a:t>
            </a:r>
          </a:p>
          <a:p>
            <a:pPr marL="400050" lvl="1" indent="0">
              <a:buNone/>
            </a:pPr>
            <a:r>
              <a:rPr lang="tr-TR" sz="1800" dirty="0">
                <a:solidFill>
                  <a:schemeClr val="tx1"/>
                </a:solidFill>
              </a:rPr>
              <a:t>02.02 Sosyal Bilimler</a:t>
            </a:r>
          </a:p>
          <a:p>
            <a:pPr marL="400050" lvl="1" indent="0">
              <a:buNone/>
            </a:pPr>
            <a:r>
              <a:rPr lang="tr-TR" sz="1800" dirty="0">
                <a:solidFill>
                  <a:schemeClr val="tx1"/>
                </a:solidFill>
              </a:rPr>
              <a:t>03.03 Filoloji</a:t>
            </a:r>
          </a:p>
          <a:p>
            <a:pPr marL="400050" lvl="1" indent="0">
              <a:buNone/>
            </a:pPr>
            <a:r>
              <a:rPr lang="tr-TR" sz="1800" dirty="0">
                <a:solidFill>
                  <a:schemeClr val="tx1"/>
                </a:solidFill>
              </a:rPr>
              <a:t>03.04 Yönetim Bilimleri</a:t>
            </a:r>
          </a:p>
          <a:p>
            <a:pPr marL="457200" lvl="1" indent="0">
              <a:buNone/>
            </a:pPr>
            <a:endParaRPr lang="tr-TR" dirty="0"/>
          </a:p>
        </p:txBody>
      </p:sp>
    </p:spTree>
    <p:extLst>
      <p:ext uri="{BB962C8B-B14F-4D97-AF65-F5344CB8AC3E}">
        <p14:creationId xmlns:p14="http://schemas.microsoft.com/office/powerpoint/2010/main" val="5147329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çerik Yer Tutucusu 9"/>
          <p:cNvSpPr>
            <a:spLocks noGrp="1"/>
          </p:cNvSpPr>
          <p:nvPr>
            <p:ph sz="half" idx="2"/>
          </p:nvPr>
        </p:nvSpPr>
        <p:spPr>
          <a:xfrm>
            <a:off x="539552" y="1484784"/>
            <a:ext cx="4600395" cy="5256584"/>
          </a:xfrm>
        </p:spPr>
        <p:txBody>
          <a:bodyPr>
            <a:normAutofit fontScale="62500" lnSpcReduction="20000"/>
          </a:bodyPr>
          <a:lstStyle/>
          <a:p>
            <a:pPr marL="0" indent="0">
              <a:buNone/>
            </a:pPr>
            <a:r>
              <a:rPr lang="tr-TR" sz="2500" b="1" dirty="0">
                <a:solidFill>
                  <a:schemeClr val="tx1"/>
                </a:solidFill>
              </a:rPr>
              <a:t>03 Sağlık Bilimleri(Alan)</a:t>
            </a:r>
          </a:p>
          <a:p>
            <a:pPr marL="0" indent="0">
              <a:buNone/>
            </a:pPr>
            <a:r>
              <a:rPr lang="tr-TR" sz="2500" b="1" dirty="0">
                <a:solidFill>
                  <a:schemeClr val="tx1"/>
                </a:solidFill>
              </a:rPr>
              <a:t> </a:t>
            </a:r>
            <a:r>
              <a:rPr lang="tr-TR" sz="2500" dirty="0">
                <a:solidFill>
                  <a:schemeClr val="tx1"/>
                </a:solidFill>
              </a:rPr>
              <a:t>03.01 Afet Tıbbı</a:t>
            </a:r>
          </a:p>
          <a:p>
            <a:pPr marL="0" indent="0">
              <a:buNone/>
            </a:pPr>
            <a:r>
              <a:rPr lang="tr-TR" sz="2500" dirty="0">
                <a:solidFill>
                  <a:schemeClr val="tx1"/>
                </a:solidFill>
              </a:rPr>
              <a:t>03.02 Aşı</a:t>
            </a:r>
          </a:p>
          <a:p>
            <a:pPr marL="0" indent="0">
              <a:buNone/>
            </a:pPr>
            <a:r>
              <a:rPr lang="tr-TR" sz="2500" dirty="0">
                <a:solidFill>
                  <a:schemeClr val="tx1"/>
                </a:solidFill>
              </a:rPr>
              <a:t>03.03 Biyofizik</a:t>
            </a:r>
          </a:p>
          <a:p>
            <a:pPr marL="0" indent="0">
              <a:buNone/>
            </a:pPr>
            <a:r>
              <a:rPr lang="tr-TR" sz="2500" dirty="0">
                <a:solidFill>
                  <a:schemeClr val="tx1"/>
                </a:solidFill>
              </a:rPr>
              <a:t>03.04 Çocuk Gelişimi ve Beslenme</a:t>
            </a:r>
          </a:p>
          <a:p>
            <a:pPr marL="0" indent="0">
              <a:buNone/>
            </a:pPr>
            <a:r>
              <a:rPr lang="tr-TR" sz="2500" dirty="0">
                <a:solidFill>
                  <a:schemeClr val="tx1"/>
                </a:solidFill>
              </a:rPr>
              <a:t>03.05 Epidemiyoloji</a:t>
            </a:r>
          </a:p>
          <a:p>
            <a:pPr marL="0" indent="0">
              <a:buNone/>
            </a:pPr>
            <a:r>
              <a:rPr lang="tr-TR" sz="2500" dirty="0">
                <a:solidFill>
                  <a:schemeClr val="tx1"/>
                </a:solidFill>
              </a:rPr>
              <a:t>03.06 Hemşirelik</a:t>
            </a:r>
          </a:p>
          <a:p>
            <a:pPr marL="0" indent="0">
              <a:buNone/>
            </a:pPr>
            <a:r>
              <a:rPr lang="tr-TR" sz="2500" dirty="0">
                <a:solidFill>
                  <a:schemeClr val="tx1"/>
                </a:solidFill>
              </a:rPr>
              <a:t>03.07 </a:t>
            </a:r>
            <a:r>
              <a:rPr lang="tr-TR" sz="2500" dirty="0" err="1">
                <a:solidFill>
                  <a:schemeClr val="tx1"/>
                </a:solidFill>
              </a:rPr>
              <a:t>İmnunoloji</a:t>
            </a:r>
            <a:endParaRPr lang="tr-TR" sz="2500" dirty="0">
              <a:solidFill>
                <a:schemeClr val="tx1"/>
              </a:solidFill>
            </a:endParaRPr>
          </a:p>
          <a:p>
            <a:pPr marL="0" indent="0">
              <a:buNone/>
            </a:pPr>
            <a:r>
              <a:rPr lang="tr-TR" sz="2500" dirty="0">
                <a:solidFill>
                  <a:schemeClr val="tx1"/>
                </a:solidFill>
              </a:rPr>
              <a:t>03.08 İnsan beyni ve </a:t>
            </a:r>
            <a:r>
              <a:rPr lang="tr-TR" sz="2500" dirty="0" err="1">
                <a:solidFill>
                  <a:schemeClr val="tx1"/>
                </a:solidFill>
              </a:rPr>
              <a:t>Nörobilim</a:t>
            </a:r>
            <a:endParaRPr lang="tr-TR" sz="2500" dirty="0">
              <a:solidFill>
                <a:schemeClr val="tx1"/>
              </a:solidFill>
            </a:endParaRPr>
          </a:p>
          <a:p>
            <a:pPr marL="0" indent="0">
              <a:buNone/>
            </a:pPr>
            <a:r>
              <a:rPr lang="tr-TR" sz="2500" dirty="0">
                <a:solidFill>
                  <a:schemeClr val="tx1"/>
                </a:solidFill>
              </a:rPr>
              <a:t>03.09 KBRN(</a:t>
            </a:r>
            <a:r>
              <a:rPr lang="tr-TR" sz="2500" dirty="0" err="1">
                <a:solidFill>
                  <a:schemeClr val="tx1"/>
                </a:solidFill>
              </a:rPr>
              <a:t>Kimyasal,Biyojik</a:t>
            </a:r>
            <a:r>
              <a:rPr lang="tr-TR" sz="2500" dirty="0">
                <a:solidFill>
                  <a:schemeClr val="tx1"/>
                </a:solidFill>
              </a:rPr>
              <a:t> Radyoaktif ve Nükleer Korunma)</a:t>
            </a:r>
          </a:p>
          <a:p>
            <a:pPr marL="0" indent="0">
              <a:buNone/>
            </a:pPr>
            <a:r>
              <a:rPr lang="tr-TR" sz="2500" dirty="0">
                <a:solidFill>
                  <a:schemeClr val="tx1"/>
                </a:solidFill>
              </a:rPr>
              <a:t>03.10 Klinik Eczacılık</a:t>
            </a:r>
          </a:p>
          <a:p>
            <a:pPr marL="0" indent="0">
              <a:buNone/>
            </a:pPr>
            <a:r>
              <a:rPr lang="tr-TR" sz="2500" dirty="0">
                <a:solidFill>
                  <a:schemeClr val="tx1"/>
                </a:solidFill>
              </a:rPr>
              <a:t>03.11 Metabolizma ve Kronik Hastalıklar</a:t>
            </a:r>
          </a:p>
          <a:p>
            <a:pPr marL="0" indent="0">
              <a:buNone/>
            </a:pPr>
            <a:r>
              <a:rPr lang="tr-TR" sz="2500" dirty="0">
                <a:solidFill>
                  <a:schemeClr val="tx1"/>
                </a:solidFill>
              </a:rPr>
              <a:t>03.12 Moleküler Biyoloji ve Genetik</a:t>
            </a:r>
          </a:p>
          <a:p>
            <a:pPr marL="0" indent="0">
              <a:buNone/>
            </a:pPr>
            <a:r>
              <a:rPr lang="tr-TR" sz="2500" dirty="0">
                <a:solidFill>
                  <a:schemeClr val="tx1"/>
                </a:solidFill>
              </a:rPr>
              <a:t>03.13 Moleküler Farmakoloji ve İlaç Araştırmaları</a:t>
            </a:r>
          </a:p>
          <a:p>
            <a:pPr marL="0" indent="0">
              <a:buNone/>
            </a:pPr>
            <a:r>
              <a:rPr lang="tr-TR" sz="2500" dirty="0">
                <a:solidFill>
                  <a:schemeClr val="tx1"/>
                </a:solidFill>
              </a:rPr>
              <a:t>03.14 Moleküler Onkoloji </a:t>
            </a:r>
          </a:p>
          <a:p>
            <a:pPr marL="0" indent="0">
              <a:buNone/>
            </a:pPr>
            <a:r>
              <a:rPr lang="tr-TR" sz="2500" dirty="0">
                <a:solidFill>
                  <a:schemeClr val="tx1"/>
                </a:solidFill>
              </a:rPr>
              <a:t>03.15 Moleküler Patoloji ve Laboratuvar Tıbbı</a:t>
            </a:r>
          </a:p>
          <a:p>
            <a:pPr marL="0" indent="0">
              <a:buNone/>
            </a:pPr>
            <a:r>
              <a:rPr lang="tr-TR" sz="2500" dirty="0">
                <a:solidFill>
                  <a:schemeClr val="tx1"/>
                </a:solidFill>
              </a:rPr>
              <a:t>03.16 </a:t>
            </a:r>
            <a:r>
              <a:rPr lang="tr-TR" sz="2500" dirty="0" err="1">
                <a:solidFill>
                  <a:schemeClr val="tx1"/>
                </a:solidFill>
              </a:rPr>
              <a:t>Odyoloji</a:t>
            </a:r>
            <a:r>
              <a:rPr lang="tr-TR" sz="2500" dirty="0">
                <a:solidFill>
                  <a:schemeClr val="tx1"/>
                </a:solidFill>
              </a:rPr>
              <a:t> ve Konuşma Bozuklukları</a:t>
            </a:r>
          </a:p>
          <a:p>
            <a:pPr marL="0" indent="0">
              <a:buNone/>
            </a:pPr>
            <a:r>
              <a:rPr lang="tr-TR" sz="2500" dirty="0">
                <a:solidFill>
                  <a:schemeClr val="tx1"/>
                </a:solidFill>
              </a:rPr>
              <a:t>03.17 Nüfus Hareketliliği ve Göçmen Bozukluğu</a:t>
            </a:r>
          </a:p>
          <a:p>
            <a:pPr marL="0" indent="0">
              <a:buNone/>
            </a:pPr>
            <a:r>
              <a:rPr lang="tr-TR" sz="2500" dirty="0">
                <a:solidFill>
                  <a:schemeClr val="tx1"/>
                </a:solidFill>
              </a:rPr>
              <a:t>03.18 Rehabilitasyon Tıbbı ve Yardımcı Teknolojiler</a:t>
            </a:r>
          </a:p>
          <a:p>
            <a:pPr marL="0" indent="0">
              <a:buNone/>
            </a:pPr>
            <a:r>
              <a:rPr lang="tr-TR" sz="2500" dirty="0">
                <a:solidFill>
                  <a:schemeClr val="tx1"/>
                </a:solidFill>
              </a:rPr>
              <a:t>03.19 </a:t>
            </a:r>
            <a:r>
              <a:rPr lang="tr-TR" sz="2500" dirty="0" err="1">
                <a:solidFill>
                  <a:schemeClr val="tx1"/>
                </a:solidFill>
              </a:rPr>
              <a:t>Rejeneratif</a:t>
            </a:r>
            <a:r>
              <a:rPr lang="tr-TR" sz="2500" dirty="0">
                <a:solidFill>
                  <a:schemeClr val="tx1"/>
                </a:solidFill>
              </a:rPr>
              <a:t> Tıp</a:t>
            </a:r>
          </a:p>
          <a:p>
            <a:pPr marL="0" indent="0">
              <a:buNone/>
            </a:pPr>
            <a:endParaRPr lang="tr-TR" sz="2500" dirty="0">
              <a:solidFill>
                <a:schemeClr val="tx1"/>
              </a:solidFill>
            </a:endParaRPr>
          </a:p>
          <a:p>
            <a:pPr marL="0" indent="0">
              <a:buNone/>
            </a:pPr>
            <a:endParaRPr lang="tr-TR" sz="2500" dirty="0">
              <a:solidFill>
                <a:schemeClr val="tx1"/>
              </a:solidFill>
            </a:endParaRPr>
          </a:p>
          <a:p>
            <a:endParaRPr lang="tr-TR" b="1" dirty="0"/>
          </a:p>
        </p:txBody>
      </p:sp>
      <p:sp>
        <p:nvSpPr>
          <p:cNvPr id="11" name="İçerik Yer Tutucusu 10"/>
          <p:cNvSpPr>
            <a:spLocks noGrp="1"/>
          </p:cNvSpPr>
          <p:nvPr>
            <p:ph sz="quarter" idx="13"/>
          </p:nvPr>
        </p:nvSpPr>
        <p:spPr>
          <a:xfrm>
            <a:off x="5868144" y="1412776"/>
            <a:ext cx="2880320" cy="4104456"/>
          </a:xfrm>
        </p:spPr>
        <p:txBody>
          <a:bodyPr>
            <a:normAutofit/>
          </a:bodyPr>
          <a:lstStyle/>
          <a:p>
            <a:pPr marL="0" indent="0">
              <a:buNone/>
            </a:pPr>
            <a:r>
              <a:rPr lang="tr-TR" sz="1800" dirty="0">
                <a:solidFill>
                  <a:schemeClr val="tx1"/>
                </a:solidFill>
              </a:rPr>
              <a:t>03.20 Sağlıklı Beslenme ve Gıda Katkı Maddeleri</a:t>
            </a:r>
          </a:p>
          <a:p>
            <a:pPr marL="0" indent="0">
              <a:buNone/>
            </a:pPr>
            <a:r>
              <a:rPr lang="tr-TR" sz="1800" dirty="0">
                <a:solidFill>
                  <a:schemeClr val="tx1"/>
                </a:solidFill>
              </a:rPr>
              <a:t>03.21 Tamamlayıcı Tıp</a:t>
            </a:r>
          </a:p>
          <a:p>
            <a:pPr marL="0" indent="0">
              <a:buNone/>
            </a:pPr>
            <a:r>
              <a:rPr lang="tr-TR" sz="1800" dirty="0">
                <a:solidFill>
                  <a:schemeClr val="tx1"/>
                </a:solidFill>
              </a:rPr>
              <a:t>03.22 Toksikoloji</a:t>
            </a:r>
          </a:p>
          <a:p>
            <a:pPr marL="0" indent="0">
              <a:buNone/>
            </a:pPr>
            <a:r>
              <a:rPr lang="tr-TR" sz="1800" dirty="0">
                <a:solidFill>
                  <a:schemeClr val="tx1"/>
                </a:solidFill>
              </a:rPr>
              <a:t>03.23 </a:t>
            </a:r>
            <a:r>
              <a:rPr lang="tr-TR" sz="1800" dirty="0" err="1">
                <a:solidFill>
                  <a:schemeClr val="tx1"/>
                </a:solidFill>
              </a:rPr>
              <a:t>Translasyonel</a:t>
            </a:r>
            <a:r>
              <a:rPr lang="tr-TR" sz="1800" dirty="0">
                <a:solidFill>
                  <a:schemeClr val="tx1"/>
                </a:solidFill>
              </a:rPr>
              <a:t> Tıp</a:t>
            </a:r>
          </a:p>
          <a:p>
            <a:pPr marL="0" indent="0">
              <a:buNone/>
            </a:pPr>
            <a:r>
              <a:rPr lang="tr-TR" sz="1800" dirty="0">
                <a:solidFill>
                  <a:schemeClr val="tx1"/>
                </a:solidFill>
              </a:rPr>
              <a:t>03.24 Yaşlanma ve Yaş Sağlığı </a:t>
            </a:r>
          </a:p>
          <a:p>
            <a:pPr marL="0" indent="0">
              <a:buNone/>
            </a:pPr>
            <a:endParaRPr lang="tr-TR" sz="1800" dirty="0">
              <a:solidFill>
                <a:schemeClr val="tx1"/>
              </a:solidFill>
            </a:endParaRPr>
          </a:p>
          <a:p>
            <a:pPr marL="0" indent="0">
              <a:buNone/>
            </a:pPr>
            <a:r>
              <a:rPr lang="tr-TR" sz="1800" b="1" dirty="0">
                <a:solidFill>
                  <a:schemeClr val="tx1"/>
                </a:solidFill>
              </a:rPr>
              <a:t>04 Mimarlık ve Tasarım</a:t>
            </a:r>
          </a:p>
          <a:p>
            <a:pPr marL="0" indent="0">
              <a:buNone/>
            </a:pPr>
            <a:r>
              <a:rPr lang="tr-TR" sz="1800" dirty="0">
                <a:solidFill>
                  <a:schemeClr val="tx1"/>
                </a:solidFill>
              </a:rPr>
              <a:t>04.01 Mimarlık</a:t>
            </a:r>
          </a:p>
          <a:p>
            <a:pPr marL="0" indent="0">
              <a:buNone/>
            </a:pPr>
            <a:r>
              <a:rPr lang="tr-TR" sz="1800" dirty="0">
                <a:solidFill>
                  <a:schemeClr val="tx1"/>
                </a:solidFill>
              </a:rPr>
              <a:t>04.02 Peyzaj Mimarlığı</a:t>
            </a:r>
          </a:p>
          <a:p>
            <a:pPr marL="0" indent="0">
              <a:buNone/>
            </a:pPr>
            <a:r>
              <a:rPr lang="tr-TR" sz="1800" dirty="0">
                <a:solidFill>
                  <a:schemeClr val="tx1"/>
                </a:solidFill>
              </a:rPr>
              <a:t>04.03 Şehir ve Bölge Planlama</a:t>
            </a:r>
          </a:p>
        </p:txBody>
      </p:sp>
    </p:spTree>
    <p:extLst>
      <p:ext uri="{BB962C8B-B14F-4D97-AF65-F5344CB8AC3E}">
        <p14:creationId xmlns:p14="http://schemas.microsoft.com/office/powerpoint/2010/main" val="14611419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63688" y="692696"/>
            <a:ext cx="7139136" cy="907504"/>
          </a:xfrm>
        </p:spPr>
        <p:txBody>
          <a:bodyPr>
            <a:noAutofit/>
          </a:bodyPr>
          <a:lstStyle/>
          <a:p>
            <a:pPr algn="ctr">
              <a:defRPr/>
            </a:pPr>
            <a:r>
              <a:rPr lang="tr-TR" sz="2800" b="1" dirty="0">
                <a:effectLst>
                  <a:outerShdw blurRad="38100" dist="38100" dir="2700000" algn="tl">
                    <a:srgbClr val="000000">
                      <a:alpha val="43137"/>
                    </a:srgbClr>
                  </a:outerShdw>
                </a:effectLst>
              </a:rPr>
              <a:t>PAK-TÜRK ARAŞTIRMACI HAREKETLİLİĞİ BURS PROGRAMI</a:t>
            </a:r>
          </a:p>
        </p:txBody>
      </p:sp>
      <p:sp>
        <p:nvSpPr>
          <p:cNvPr id="12291" name="İçerik Yer Tutucusu 2"/>
          <p:cNvSpPr>
            <a:spLocks noGrp="1"/>
          </p:cNvSpPr>
          <p:nvPr>
            <p:ph idx="1"/>
          </p:nvPr>
        </p:nvSpPr>
        <p:spPr/>
        <p:txBody>
          <a:bodyPr/>
          <a:lstStyle/>
          <a:p>
            <a:endParaRPr lang="tr-TR" altLang="tr-TR" b="1" dirty="0">
              <a:effectLst>
                <a:outerShdw blurRad="38100" dist="38100" dir="2700000" algn="tl">
                  <a:srgbClr val="000000">
                    <a:alpha val="43137"/>
                  </a:srgbClr>
                </a:outerShdw>
              </a:effectLst>
            </a:endParaRPr>
          </a:p>
          <a:p>
            <a:r>
              <a:rPr lang="tr-TR" altLang="tr-TR" b="1" dirty="0">
                <a:solidFill>
                  <a:schemeClr val="tx1"/>
                </a:solidFill>
                <a:effectLst>
                  <a:outerShdw blurRad="38100" dist="38100" dir="2700000" algn="tl">
                    <a:srgbClr val="000000">
                      <a:alpha val="43137"/>
                    </a:srgbClr>
                  </a:outerShdw>
                </a:effectLst>
              </a:rPr>
              <a:t>Türkiye</a:t>
            </a:r>
            <a:r>
              <a:rPr lang="tr-TR" altLang="tr-TR" dirty="0">
                <a:solidFill>
                  <a:schemeClr val="tx1"/>
                </a:solidFill>
                <a:effectLst>
                  <a:outerShdw blurRad="38100" dist="38100" dir="2700000" algn="tl">
                    <a:srgbClr val="000000">
                      <a:alpha val="43137"/>
                    </a:srgbClr>
                  </a:outerShdw>
                </a:effectLst>
              </a:rPr>
              <a:t> </a:t>
            </a:r>
            <a:r>
              <a:rPr lang="tr-TR" altLang="tr-TR" dirty="0">
                <a:solidFill>
                  <a:schemeClr val="tx1"/>
                </a:solidFill>
              </a:rPr>
              <a:t>ve </a:t>
            </a:r>
            <a:r>
              <a:rPr lang="tr-TR" altLang="tr-TR" b="1" dirty="0">
                <a:solidFill>
                  <a:schemeClr val="tx1"/>
                </a:solidFill>
                <a:effectLst>
                  <a:outerShdw blurRad="38100" dist="38100" dir="2700000" algn="tl">
                    <a:srgbClr val="000000">
                      <a:alpha val="43137"/>
                    </a:srgbClr>
                  </a:outerShdw>
                </a:effectLst>
              </a:rPr>
              <a:t>Pakistan </a:t>
            </a:r>
            <a:r>
              <a:rPr lang="tr-TR" altLang="tr-TR" dirty="0">
                <a:solidFill>
                  <a:schemeClr val="tx1"/>
                </a:solidFill>
              </a:rPr>
              <a:t>Üniversiteleri arasında </a:t>
            </a:r>
            <a:r>
              <a:rPr lang="tr-TR" altLang="tr-TR" b="1" dirty="0">
                <a:solidFill>
                  <a:schemeClr val="tx1"/>
                </a:solidFill>
                <a:effectLst>
                  <a:outerShdw blurRad="38100" dist="38100" dir="2700000" algn="tl">
                    <a:srgbClr val="000000">
                      <a:alpha val="43137"/>
                    </a:srgbClr>
                  </a:outerShdw>
                </a:effectLst>
              </a:rPr>
              <a:t>belirli alanlarda</a:t>
            </a:r>
            <a:r>
              <a:rPr lang="tr-TR" altLang="tr-TR" dirty="0">
                <a:solidFill>
                  <a:schemeClr val="tx1"/>
                </a:solidFill>
              </a:rPr>
              <a:t>, </a:t>
            </a:r>
            <a:r>
              <a:rPr lang="tr-TR" altLang="tr-TR" b="1" dirty="0">
                <a:solidFill>
                  <a:schemeClr val="tx1"/>
                </a:solidFill>
                <a:effectLst>
                  <a:outerShdw blurRad="38100" dist="38100" dir="2700000" algn="tl">
                    <a:srgbClr val="000000">
                      <a:alpha val="43137"/>
                    </a:srgbClr>
                  </a:outerShdw>
                </a:effectLst>
              </a:rPr>
              <a:t>proje kapsamında </a:t>
            </a:r>
            <a:r>
              <a:rPr lang="tr-TR" altLang="tr-TR" dirty="0">
                <a:solidFill>
                  <a:schemeClr val="tx1"/>
                </a:solidFill>
              </a:rPr>
              <a:t>yeni bilimsel ve teknolojik iş birliklerinin geliştirmesi amacıyla</a:t>
            </a:r>
            <a:r>
              <a:rPr lang="tr-TR" altLang="tr-TR" b="1" dirty="0">
                <a:solidFill>
                  <a:schemeClr val="tx1"/>
                </a:solidFill>
                <a:effectLst>
                  <a:outerShdw blurRad="38100" dist="38100" dir="2700000" algn="tl">
                    <a:srgbClr val="000000">
                      <a:alpha val="43137"/>
                    </a:srgbClr>
                  </a:outerShdw>
                </a:effectLst>
              </a:rPr>
              <a:t> öğretim elemanı </a:t>
            </a:r>
            <a:r>
              <a:rPr lang="tr-TR" altLang="tr-TR" dirty="0">
                <a:solidFill>
                  <a:schemeClr val="tx1"/>
                </a:solidFill>
              </a:rPr>
              <a:t>ve </a:t>
            </a:r>
            <a:r>
              <a:rPr lang="tr-TR" altLang="tr-TR" b="1" dirty="0">
                <a:solidFill>
                  <a:schemeClr val="tx1"/>
                </a:solidFill>
                <a:effectLst>
                  <a:outerShdw blurRad="38100" dist="38100" dir="2700000" algn="tl">
                    <a:srgbClr val="000000">
                      <a:alpha val="43137"/>
                    </a:srgbClr>
                  </a:outerShdw>
                </a:effectLst>
              </a:rPr>
              <a:t>lisans üstü öğrenci </a:t>
            </a:r>
            <a:r>
              <a:rPr lang="tr-TR" altLang="tr-TR" dirty="0">
                <a:solidFill>
                  <a:schemeClr val="tx1"/>
                </a:solidFill>
              </a:rPr>
              <a:t>değişimini kapsamaktadır.</a:t>
            </a:r>
          </a:p>
          <a:p>
            <a:r>
              <a:rPr lang="tr-TR" altLang="tr-TR" dirty="0">
                <a:solidFill>
                  <a:schemeClr val="tx1"/>
                </a:solidFill>
              </a:rPr>
              <a:t>Bu hareketliliğin başlayabilmesi için, Pakistan’daki Üniversite ile </a:t>
            </a:r>
            <a:r>
              <a:rPr lang="tr-TR" altLang="tr-TR" b="1" dirty="0">
                <a:solidFill>
                  <a:schemeClr val="tx1"/>
                </a:solidFill>
                <a:effectLst>
                  <a:outerShdw blurRad="38100" dist="38100" dir="2700000" algn="tl">
                    <a:srgbClr val="000000">
                      <a:alpha val="43137"/>
                    </a:srgbClr>
                  </a:outerShdw>
                </a:effectLst>
              </a:rPr>
              <a:t>Mevlana Değişim Protokolünün bulunması gerekmektedir</a:t>
            </a:r>
            <a:r>
              <a:rPr lang="tr-TR" altLang="tr-TR" dirty="0">
                <a:solidFill>
                  <a:schemeClr val="tx1"/>
                </a:solidFill>
              </a:rPr>
              <a:t>. </a:t>
            </a:r>
          </a:p>
          <a:p>
            <a:r>
              <a:rPr lang="tr-TR" altLang="tr-TR" dirty="0">
                <a:solidFill>
                  <a:schemeClr val="tx1"/>
                </a:solidFill>
              </a:rPr>
              <a:t>Öğrenci ve Öğretim Elemanı burs ve yevmiye miktarları YÖK tarafından her sene güncellenmektedir.</a:t>
            </a:r>
          </a:p>
          <a:p>
            <a:endParaRPr lang="tr-TR" alt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SIK SORULAN SORULAR</a:t>
            </a:r>
          </a:p>
        </p:txBody>
      </p:sp>
      <p:sp>
        <p:nvSpPr>
          <p:cNvPr id="3" name="İçerik Yer Tutucusu 2"/>
          <p:cNvSpPr>
            <a:spLocks noGrp="1"/>
          </p:cNvSpPr>
          <p:nvPr>
            <p:ph idx="1"/>
          </p:nvPr>
        </p:nvSpPr>
        <p:spPr>
          <a:xfrm>
            <a:off x="1942415" y="2133600"/>
            <a:ext cx="6591985" cy="4175720"/>
          </a:xfrm>
        </p:spPr>
        <p:txBody>
          <a:bodyPr>
            <a:normAutofit fontScale="77500" lnSpcReduction="20000"/>
          </a:bodyPr>
          <a:lstStyle/>
          <a:p>
            <a:pPr algn="just">
              <a:buNone/>
            </a:pPr>
            <a:r>
              <a:rPr lang="tr-TR" sz="2400" b="1" dirty="0">
                <a:solidFill>
                  <a:srgbClr val="C00000"/>
                </a:solidFill>
              </a:rPr>
              <a:t>Dönem kaybı yaşar mıyım?</a:t>
            </a:r>
          </a:p>
          <a:p>
            <a:pPr algn="just">
              <a:buNone/>
            </a:pPr>
            <a:endParaRPr lang="tr-TR" dirty="0"/>
          </a:p>
          <a:p>
            <a:pPr algn="just"/>
            <a:r>
              <a:rPr lang="tr-TR" dirty="0">
                <a:solidFill>
                  <a:schemeClr val="tx1"/>
                </a:solidFill>
              </a:rPr>
              <a:t>Gitmeden önce hazırlayacağı Öğrenim Protokolü’nde hangi derslere denk sayılacağının açıkça belirlenmiş olması sebebiyle öğrenci ülkesine döndüğünde herhangi bir dönem kaybı yaşamaz.</a:t>
            </a:r>
          </a:p>
          <a:p>
            <a:pPr algn="just">
              <a:buNone/>
            </a:pPr>
            <a:endParaRPr lang="tr-TR" sz="2400" b="1" dirty="0">
              <a:solidFill>
                <a:srgbClr val="C00000"/>
              </a:solidFill>
            </a:endParaRPr>
          </a:p>
          <a:p>
            <a:pPr algn="just">
              <a:buNone/>
            </a:pPr>
            <a:r>
              <a:rPr lang="tr-TR" sz="2400" b="1" dirty="0">
                <a:solidFill>
                  <a:srgbClr val="C00000"/>
                </a:solidFill>
              </a:rPr>
              <a:t>Bursları nasıl alacağım?</a:t>
            </a:r>
          </a:p>
          <a:p>
            <a:pPr algn="just">
              <a:buNone/>
            </a:pPr>
            <a:endParaRPr lang="tr-TR" dirty="0"/>
          </a:p>
          <a:p>
            <a:pPr algn="just"/>
            <a:r>
              <a:rPr lang="tr-TR" dirty="0">
                <a:solidFill>
                  <a:schemeClr val="tx1"/>
                </a:solidFill>
              </a:rPr>
              <a:t>Öğrencilere yapılacak ödemelerde, burs miktarının </a:t>
            </a:r>
            <a:r>
              <a:rPr lang="tr-TR" dirty="0" smtClean="0">
                <a:solidFill>
                  <a:schemeClr val="tx1"/>
                </a:solidFill>
              </a:rPr>
              <a:t>%70'i </a:t>
            </a:r>
            <a:r>
              <a:rPr lang="tr-TR" dirty="0">
                <a:solidFill>
                  <a:schemeClr val="tx1"/>
                </a:solidFill>
              </a:rPr>
              <a:t>aylık olarak ödenir. </a:t>
            </a:r>
          </a:p>
          <a:p>
            <a:pPr algn="just"/>
            <a:r>
              <a:rPr lang="tr-TR" dirty="0" smtClean="0">
                <a:solidFill>
                  <a:schemeClr val="tx1"/>
                </a:solidFill>
              </a:rPr>
              <a:t>%30 </a:t>
            </a:r>
            <a:r>
              <a:rPr lang="tr-TR" dirty="0">
                <a:solidFill>
                  <a:schemeClr val="tx1"/>
                </a:solidFill>
              </a:rPr>
              <a:t>burs ödemesinde, öğrencinin başarılı olduğu derslerin toplam kredisinin almakla yükümlü olduğu tüm derslerin toplam kredisine oranı esas alınır.</a:t>
            </a:r>
          </a:p>
          <a:p>
            <a:pPr algn="just"/>
            <a:r>
              <a:rPr lang="tr-TR" dirty="0">
                <a:solidFill>
                  <a:schemeClr val="tx1"/>
                </a:solidFill>
              </a:rPr>
              <a:t>Burs Ödemelerinde bir yarıyıl </a:t>
            </a:r>
            <a:r>
              <a:rPr lang="tr-TR" b="1" dirty="0">
                <a:solidFill>
                  <a:schemeClr val="tx1"/>
                </a:solidFill>
              </a:rPr>
              <a:t>4 ay </a:t>
            </a:r>
            <a:r>
              <a:rPr lang="tr-TR" dirty="0">
                <a:solidFill>
                  <a:schemeClr val="tx1"/>
                </a:solidFill>
              </a:rPr>
              <a:t>olarak kabul edilir. </a:t>
            </a:r>
          </a:p>
        </p:txBody>
      </p:sp>
    </p:spTree>
    <p:extLst>
      <p:ext uri="{BB962C8B-B14F-4D97-AF65-F5344CB8AC3E}">
        <p14:creationId xmlns:p14="http://schemas.microsoft.com/office/powerpoint/2010/main" val="33260656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mt="5000"/>
          </a:blip>
          <a:tile tx="0" ty="0" sx="100000" sy="100000" flip="none" algn="tl"/>
        </a:blip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2071688" y="571500"/>
            <a:ext cx="6643687" cy="2281436"/>
          </a:xfrm>
        </p:spPr>
        <p:txBody>
          <a:bodyPr rtlCol="0">
            <a:noAutofit/>
          </a:bodyPr>
          <a:lstStyle/>
          <a:p>
            <a:pPr algn="ctr" eaLnBrk="1" fontAlgn="auto" hangingPunct="1">
              <a:spcAft>
                <a:spcPts val="0"/>
              </a:spcAft>
              <a:defRPr/>
            </a:pPr>
            <a:r>
              <a:rPr lang="tr-TR" sz="3200" b="1" dirty="0">
                <a:effectLst>
                  <a:outerShdw blurRad="38100" dist="38100" dir="2700000" algn="tl">
                    <a:srgbClr val="000000">
                      <a:alpha val="43137"/>
                    </a:srgbClr>
                  </a:outerShdw>
                </a:effectLst>
                <a:cs typeface="Arabic Typesetting" pitchFamily="66" charset="-78"/>
              </a:rPr>
              <a:t>ISPARTA UYGULAMALI BİLİMLER ÜNİVERSİTE</a:t>
            </a:r>
            <a:br>
              <a:rPr lang="tr-TR" sz="3200" b="1" dirty="0">
                <a:effectLst>
                  <a:outerShdw blurRad="38100" dist="38100" dir="2700000" algn="tl">
                    <a:srgbClr val="000000">
                      <a:alpha val="43137"/>
                    </a:srgbClr>
                  </a:outerShdw>
                </a:effectLst>
                <a:cs typeface="Arabic Typesetting" pitchFamily="66" charset="-78"/>
              </a:rPr>
            </a:br>
            <a:r>
              <a:rPr lang="tr-TR" sz="3200" b="1" dirty="0">
                <a:effectLst>
                  <a:outerShdw blurRad="38100" dist="38100" dir="2700000" algn="tl">
                    <a:srgbClr val="000000">
                      <a:alpha val="43137"/>
                    </a:srgbClr>
                  </a:outerShdw>
                </a:effectLst>
                <a:cs typeface="Arabic Typesetting" pitchFamily="66" charset="-78"/>
              </a:rPr>
              <a:t>MEVLANA DEĞİŞİM PROGRAMI KOORDİNATÖRLÜĞÜ</a:t>
            </a:r>
            <a:endParaRPr lang="tr-TR" sz="3200" b="1" dirty="0">
              <a:effectLst>
                <a:outerShdw blurRad="38100" dist="38100" dir="2700000" algn="tl">
                  <a:srgbClr val="000000">
                    <a:alpha val="43137"/>
                  </a:srgbClr>
                </a:outerShdw>
              </a:effectLst>
            </a:endParaRPr>
          </a:p>
        </p:txBody>
      </p:sp>
      <p:sp>
        <p:nvSpPr>
          <p:cNvPr id="33795" name="3 İçerik Yer Tutucusu"/>
          <p:cNvSpPr>
            <a:spLocks noGrp="1"/>
          </p:cNvSpPr>
          <p:nvPr>
            <p:ph idx="1"/>
          </p:nvPr>
        </p:nvSpPr>
        <p:spPr>
          <a:xfrm>
            <a:off x="467544" y="3039592"/>
            <a:ext cx="3364408" cy="1440160"/>
          </a:xfrm>
        </p:spPr>
        <p:txBody>
          <a:bodyPr>
            <a:normAutofit fontScale="85000" lnSpcReduction="10000"/>
          </a:bodyPr>
          <a:lstStyle/>
          <a:p>
            <a:pPr>
              <a:buNone/>
            </a:pPr>
            <a:r>
              <a:rPr lang="tr-TR" altLang="tr-TR" b="1" dirty="0" err="1" smtClean="0"/>
              <a:t>Web:</a:t>
            </a:r>
            <a:r>
              <a:rPr lang="tr-TR" altLang="tr-TR" dirty="0" err="1" smtClean="0"/>
              <a:t>mevlana.isparta.edu.tr</a:t>
            </a:r>
            <a:r>
              <a:rPr lang="tr-TR" altLang="tr-TR" dirty="0" smtClean="0"/>
              <a:t>/tr</a:t>
            </a:r>
            <a:endParaRPr lang="tr-TR" altLang="tr-TR" dirty="0" smtClean="0"/>
          </a:p>
          <a:p>
            <a:pPr>
              <a:buNone/>
            </a:pPr>
            <a:r>
              <a:rPr lang="tr-TR" altLang="tr-TR" b="1" dirty="0" smtClean="0"/>
              <a:t>Mail</a:t>
            </a:r>
            <a:r>
              <a:rPr lang="tr-TR" altLang="tr-TR" b="1" dirty="0"/>
              <a:t>: </a:t>
            </a:r>
            <a:r>
              <a:rPr lang="tr-TR" dirty="0"/>
              <a:t>mevlana@isparta.edu.tr</a:t>
            </a:r>
            <a:r>
              <a:rPr lang="tr-TR" altLang="tr-TR" dirty="0"/>
              <a:t/>
            </a:r>
            <a:br>
              <a:rPr lang="tr-TR" altLang="tr-TR" dirty="0"/>
            </a:br>
            <a:endParaRPr lang="tr-TR" altLang="tr-TR" dirty="0"/>
          </a:p>
        </p:txBody>
      </p:sp>
      <p:pic>
        <p:nvPicPr>
          <p:cNvPr id="1028" name="Picture 4" descr="Ä°lgili resim">
            <a:extLst>
              <a:ext uri="{FF2B5EF4-FFF2-40B4-BE49-F238E27FC236}">
                <a16:creationId xmlns:a16="http://schemas.microsoft.com/office/drawing/2014/main" xmlns="" id="{AA0863F8-DB8E-45B1-8C06-89CB5EDD40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8457" y="3039592"/>
            <a:ext cx="3517999" cy="2488118"/>
          </a:xfrm>
          <a:prstGeom prst="rect">
            <a:avLst/>
          </a:prstGeom>
          <a:noFill/>
          <a:scene3d>
            <a:camera prst="perspectiveHeroicExtremeLeftFacing"/>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3" name="Dikdörtgen 2"/>
          <p:cNvSpPr/>
          <p:nvPr/>
        </p:nvSpPr>
        <p:spPr>
          <a:xfrm>
            <a:off x="467544" y="3717032"/>
            <a:ext cx="4951710" cy="1477328"/>
          </a:xfrm>
          <a:prstGeom prst="rect">
            <a:avLst/>
          </a:prstGeom>
        </p:spPr>
        <p:txBody>
          <a:bodyPr wrap="square">
            <a:spAutoFit/>
          </a:bodyPr>
          <a:lstStyle/>
          <a:p>
            <a:pPr>
              <a:lnSpc>
                <a:spcPct val="150000"/>
              </a:lnSpc>
              <a:buNone/>
            </a:pPr>
            <a:r>
              <a:rPr lang="tr-TR" sz="2000" b="1" dirty="0">
                <a:solidFill>
                  <a:schemeClr val="tx1">
                    <a:lumMod val="50000"/>
                    <a:lumOff val="50000"/>
                  </a:schemeClr>
                </a:solidFill>
                <a:latin typeface="+mj-lt"/>
                <a:cs typeface="+mn-cs"/>
              </a:rPr>
              <a:t>Adres:</a:t>
            </a:r>
            <a:r>
              <a:rPr lang="tr-TR" sz="2000" dirty="0">
                <a:solidFill>
                  <a:schemeClr val="tx1">
                    <a:lumMod val="50000"/>
                    <a:lumOff val="50000"/>
                  </a:schemeClr>
                </a:solidFill>
                <a:latin typeface="+mj-lt"/>
                <a:cs typeface="+mn-cs"/>
              </a:rPr>
              <a:t> Isparta Uygulamalı Bilimler </a:t>
            </a:r>
            <a:r>
              <a:rPr lang="tr-TR" sz="2000" dirty="0" smtClean="0">
                <a:solidFill>
                  <a:schemeClr val="tx1">
                    <a:lumMod val="50000"/>
                    <a:lumOff val="50000"/>
                  </a:schemeClr>
                </a:solidFill>
                <a:latin typeface="+mj-lt"/>
                <a:cs typeface="+mn-cs"/>
              </a:rPr>
              <a:t>Üniversitesi</a:t>
            </a:r>
            <a:r>
              <a:rPr lang="tr-TR" dirty="0" smtClean="0"/>
              <a:t> </a:t>
            </a:r>
            <a:r>
              <a:rPr lang="tr-TR" sz="2000" dirty="0">
                <a:solidFill>
                  <a:schemeClr val="tx1">
                    <a:lumMod val="50000"/>
                    <a:lumOff val="50000"/>
                  </a:schemeClr>
                </a:solidFill>
                <a:latin typeface="+mj-lt"/>
                <a:cs typeface="+mn-cs"/>
              </a:rPr>
              <a:t>Orman Fakültesi, Oda No: </a:t>
            </a:r>
            <a:r>
              <a:rPr lang="tr-TR" sz="2000" dirty="0" smtClean="0">
                <a:solidFill>
                  <a:schemeClr val="tx1">
                    <a:lumMod val="50000"/>
                    <a:lumOff val="50000"/>
                  </a:schemeClr>
                </a:solidFill>
                <a:latin typeface="+mj-lt"/>
                <a:cs typeface="+mn-cs"/>
              </a:rPr>
              <a:t>Z-27-28-29  </a:t>
            </a:r>
            <a:r>
              <a:rPr lang="tr-TR" sz="2000" dirty="0">
                <a:solidFill>
                  <a:schemeClr val="tx1">
                    <a:lumMod val="50000"/>
                    <a:lumOff val="50000"/>
                  </a:schemeClr>
                </a:solidFill>
                <a:latin typeface="+mj-lt"/>
                <a:cs typeface="+mn-cs"/>
              </a:rPr>
              <a:t>32260, </a:t>
            </a:r>
            <a:r>
              <a:rPr lang="tr-TR" sz="2000" dirty="0" smtClean="0">
                <a:solidFill>
                  <a:schemeClr val="tx1">
                    <a:lumMod val="50000"/>
                    <a:lumOff val="50000"/>
                  </a:schemeClr>
                </a:solidFill>
                <a:latin typeface="+mj-lt"/>
                <a:cs typeface="+mn-cs"/>
              </a:rPr>
              <a:t>Isparta</a:t>
            </a:r>
            <a:endParaRPr lang="tr-TR" sz="2000" dirty="0">
              <a:solidFill>
                <a:schemeClr val="tx1">
                  <a:lumMod val="50000"/>
                  <a:lumOff val="50000"/>
                </a:schemeClr>
              </a:solidFill>
              <a:latin typeface="+mj-lt"/>
              <a:cs typeface="+mn-cs"/>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5313" y="5243957"/>
            <a:ext cx="468419" cy="468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1331640" y="5343044"/>
            <a:ext cx="2367956" cy="369332"/>
          </a:xfrm>
          <a:prstGeom prst="rect">
            <a:avLst/>
          </a:prstGeom>
          <a:noFill/>
        </p:spPr>
        <p:txBody>
          <a:bodyPr wrap="none" rtlCol="0">
            <a:spAutoFit/>
          </a:bodyPr>
          <a:lstStyle/>
          <a:p>
            <a:r>
              <a:rPr lang="tr-TR" dirty="0" smtClean="0"/>
              <a:t>@</a:t>
            </a:r>
            <a:r>
              <a:rPr lang="tr-TR" dirty="0" err="1" smtClean="0"/>
              <a:t>ispartainternational</a:t>
            </a: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35696" y="548680"/>
            <a:ext cx="6643688" cy="864096"/>
          </a:xfrm>
        </p:spPr>
        <p:txBody>
          <a:bodyPr rtlCol="0">
            <a:noAutofit/>
          </a:bodyPr>
          <a:lstStyle/>
          <a:p>
            <a:pPr eaLnBrk="1" fontAlgn="auto" hangingPunct="1">
              <a:spcAft>
                <a:spcPts val="0"/>
              </a:spcAft>
              <a:defRPr/>
            </a:pPr>
            <a:r>
              <a:rPr lang="tr-TR" sz="3600" b="1" dirty="0">
                <a:effectLst>
                  <a:outerShdw blurRad="38100" dist="38100" dir="2700000" algn="tl">
                    <a:srgbClr val="000000">
                      <a:alpha val="43137"/>
                    </a:srgbClr>
                  </a:outerShdw>
                </a:effectLst>
                <a:cs typeface="Arabic Typesetting" pitchFamily="66" charset="-78"/>
              </a:rPr>
              <a:t>ÖĞRENCİLER İÇİN BAŞVURU ŞARTLARI</a:t>
            </a:r>
            <a:endParaRPr lang="tr-TR" sz="3600"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323528" y="1600200"/>
            <a:ext cx="8363272" cy="4924425"/>
          </a:xfrm>
        </p:spPr>
        <p:txBody>
          <a:bodyPr rtlCol="0">
            <a:normAutofit fontScale="62500" lnSpcReduction="20000"/>
          </a:bodyPr>
          <a:lstStyle/>
          <a:p>
            <a:pPr algn="just" eaLnBrk="1" fontAlgn="auto" hangingPunct="1">
              <a:spcAft>
                <a:spcPts val="0"/>
              </a:spcAft>
              <a:defRPr/>
            </a:pPr>
            <a:endParaRPr lang="tr-TR" dirty="0"/>
          </a:p>
          <a:p>
            <a:pPr algn="just" eaLnBrk="1" fontAlgn="auto" hangingPunct="1">
              <a:spcAft>
                <a:spcPts val="0"/>
              </a:spcAft>
              <a:defRPr/>
            </a:pPr>
            <a:endParaRPr lang="tr-TR" dirty="0"/>
          </a:p>
          <a:p>
            <a:pPr algn="just" eaLnBrk="1" fontAlgn="auto" hangingPunct="1">
              <a:spcAft>
                <a:spcPts val="0"/>
              </a:spcAft>
              <a:buFont typeface="Wingdings" pitchFamily="2" charset="2"/>
              <a:buChar char="ü"/>
              <a:defRPr/>
            </a:pPr>
            <a:r>
              <a:rPr lang="tr-TR" dirty="0">
                <a:solidFill>
                  <a:schemeClr val="tx1"/>
                </a:solidFill>
              </a:rPr>
              <a:t>Öğrencinin, örgün eğitim verilen yükseköğretim programlarında kayıtlı ön lisans, lisans, yüksek lisans veya doktora öğrencisi olması</a:t>
            </a:r>
          </a:p>
          <a:p>
            <a:pPr algn="just" eaLnBrk="1" fontAlgn="auto" hangingPunct="1">
              <a:spcAft>
                <a:spcPts val="0"/>
              </a:spcAft>
              <a:buFont typeface="Arial" charset="0"/>
              <a:buNone/>
              <a:defRPr/>
            </a:pPr>
            <a:endParaRPr lang="tr-TR" dirty="0">
              <a:solidFill>
                <a:schemeClr val="tx1"/>
              </a:solidFill>
            </a:endParaRPr>
          </a:p>
          <a:p>
            <a:pPr algn="just" eaLnBrk="1" fontAlgn="auto" hangingPunct="1">
              <a:spcAft>
                <a:spcPts val="0"/>
              </a:spcAft>
              <a:buFont typeface="Wingdings" pitchFamily="2" charset="2"/>
              <a:buChar char="ü"/>
              <a:defRPr/>
            </a:pPr>
            <a:r>
              <a:rPr lang="tr-TR" dirty="0">
                <a:solidFill>
                  <a:schemeClr val="tx1"/>
                </a:solidFill>
              </a:rPr>
              <a:t>Ön lisans ve lisans öğrencilerinin genel akademik not ortalamasının 4 (dört) üzerinden en az </a:t>
            </a:r>
            <a:r>
              <a:rPr lang="tr-TR" b="1" dirty="0">
                <a:solidFill>
                  <a:schemeClr val="tx1"/>
                </a:solidFill>
              </a:rPr>
              <a:t>2,5 </a:t>
            </a:r>
            <a:r>
              <a:rPr lang="tr-TR" dirty="0">
                <a:solidFill>
                  <a:schemeClr val="tx1"/>
                </a:solidFill>
              </a:rPr>
              <a:t>(iki buçuk) olması</a:t>
            </a:r>
          </a:p>
          <a:p>
            <a:pPr algn="just" eaLnBrk="1" fontAlgn="auto" hangingPunct="1">
              <a:spcAft>
                <a:spcPts val="0"/>
              </a:spcAft>
              <a:buFont typeface="Arial" charset="0"/>
              <a:buNone/>
              <a:defRPr/>
            </a:pPr>
            <a:endParaRPr lang="tr-TR" dirty="0">
              <a:solidFill>
                <a:schemeClr val="tx1"/>
              </a:solidFill>
            </a:endParaRPr>
          </a:p>
          <a:p>
            <a:pPr algn="just" eaLnBrk="1" fontAlgn="auto" hangingPunct="1">
              <a:spcAft>
                <a:spcPts val="0"/>
              </a:spcAft>
              <a:buFont typeface="Wingdings" pitchFamily="2" charset="2"/>
              <a:buChar char="ü"/>
              <a:defRPr/>
            </a:pPr>
            <a:r>
              <a:rPr lang="tr-TR" dirty="0">
                <a:solidFill>
                  <a:schemeClr val="tx1"/>
                </a:solidFill>
              </a:rPr>
              <a:t>Yüksek lisans ve doktora öğrencilerinin genel akademik not ortalamasının 4 (dört) üzerinden </a:t>
            </a:r>
            <a:r>
              <a:rPr lang="tr-TR" b="1" dirty="0">
                <a:solidFill>
                  <a:schemeClr val="tx1"/>
                </a:solidFill>
                <a:effectLst>
                  <a:outerShdw blurRad="38100" dist="38100" dir="2700000" algn="tl">
                    <a:srgbClr val="000000">
                      <a:alpha val="43137"/>
                    </a:srgbClr>
                  </a:outerShdw>
                </a:effectLst>
              </a:rPr>
              <a:t>en az 3 </a:t>
            </a:r>
            <a:r>
              <a:rPr lang="tr-TR" dirty="0">
                <a:solidFill>
                  <a:schemeClr val="tx1"/>
                </a:solidFill>
              </a:rPr>
              <a:t>(üç) olması</a:t>
            </a:r>
          </a:p>
          <a:p>
            <a:pPr algn="just" eaLnBrk="1" fontAlgn="auto" hangingPunct="1">
              <a:spcAft>
                <a:spcPts val="0"/>
              </a:spcAft>
              <a:buFont typeface="Arial" charset="0"/>
              <a:buNone/>
              <a:defRPr/>
            </a:pPr>
            <a:endParaRPr lang="tr-TR" dirty="0">
              <a:solidFill>
                <a:schemeClr val="tx1"/>
              </a:solidFill>
            </a:endParaRPr>
          </a:p>
          <a:p>
            <a:pPr algn="just" eaLnBrk="1" fontAlgn="auto" hangingPunct="1">
              <a:spcAft>
                <a:spcPts val="0"/>
              </a:spcAft>
              <a:buFont typeface="Wingdings" pitchFamily="2" charset="2"/>
              <a:buChar char="ü"/>
              <a:defRPr/>
            </a:pPr>
            <a:r>
              <a:rPr lang="tr-TR" dirty="0">
                <a:solidFill>
                  <a:schemeClr val="tx1"/>
                </a:solidFill>
              </a:rPr>
              <a:t>Mevlana Puanı </a:t>
            </a:r>
            <a:r>
              <a:rPr lang="tr-TR" sz="1900" b="1" dirty="0">
                <a:solidFill>
                  <a:schemeClr val="tx1"/>
                </a:solidFill>
                <a:effectLst>
                  <a:outerShdw blurRad="38100" dist="38100" dir="2700000" algn="tl">
                    <a:srgbClr val="000000">
                      <a:alpha val="43137"/>
                    </a:srgbClr>
                  </a:outerShdw>
                </a:effectLst>
              </a:rPr>
              <a:t>%50 dil puanı + %50 Not Ortalaması</a:t>
            </a:r>
            <a:r>
              <a:rPr lang="tr-TR" dirty="0">
                <a:solidFill>
                  <a:schemeClr val="tx1"/>
                </a:solidFill>
              </a:rPr>
              <a:t> şeklinde hesaplanır ve bu puana göre sıralama  yapılır.</a:t>
            </a:r>
          </a:p>
          <a:p>
            <a:pPr algn="just" eaLnBrk="1" fontAlgn="auto" hangingPunct="1">
              <a:spcAft>
                <a:spcPts val="0"/>
              </a:spcAft>
              <a:buFont typeface="Wingdings" pitchFamily="2" charset="2"/>
              <a:buChar char="ü"/>
              <a:defRPr/>
            </a:pPr>
            <a:r>
              <a:rPr lang="tr-TR" dirty="0">
                <a:solidFill>
                  <a:schemeClr val="tx1"/>
                </a:solidFill>
              </a:rPr>
              <a:t>Yabancı Dil Seviyesini gösteren Belge.</a:t>
            </a:r>
          </a:p>
          <a:p>
            <a:pPr algn="just" eaLnBrk="1" fontAlgn="auto" hangingPunct="1">
              <a:spcAft>
                <a:spcPts val="0"/>
              </a:spcAft>
              <a:buFont typeface="Wingdings" pitchFamily="2" charset="2"/>
              <a:buChar char="ü"/>
              <a:defRPr/>
            </a:pPr>
            <a:r>
              <a:rPr lang="tr-TR" dirty="0">
                <a:solidFill>
                  <a:schemeClr val="tx1"/>
                </a:solidFill>
              </a:rPr>
              <a:t>Yabancı Dil Sınavı Yabancı Diller Yüksekokulu(İngilizce</a:t>
            </a:r>
            <a:r>
              <a:rPr lang="tr-TR" dirty="0" smtClean="0">
                <a:solidFill>
                  <a:schemeClr val="tx1"/>
                </a:solidFill>
              </a:rPr>
              <a:t>) </a:t>
            </a:r>
            <a:r>
              <a:rPr lang="tr-TR" dirty="0">
                <a:solidFill>
                  <a:schemeClr val="tx1"/>
                </a:solidFill>
              </a:rPr>
              <a:t>tarafından </a:t>
            </a:r>
            <a:r>
              <a:rPr lang="tr-TR" dirty="0" smtClean="0">
                <a:solidFill>
                  <a:schemeClr val="tx1"/>
                </a:solidFill>
              </a:rPr>
              <a:t>yapılır.</a:t>
            </a:r>
          </a:p>
          <a:p>
            <a:pPr algn="just" eaLnBrk="1" fontAlgn="auto" hangingPunct="1">
              <a:spcAft>
                <a:spcPts val="0"/>
              </a:spcAft>
              <a:buFont typeface="Wingdings" pitchFamily="2" charset="2"/>
              <a:buChar char="ü"/>
              <a:defRPr/>
            </a:pPr>
            <a:endParaRPr lang="tr-TR" dirty="0">
              <a:solidFill>
                <a:schemeClr val="tx1"/>
              </a:solidFill>
            </a:endParaRPr>
          </a:p>
          <a:p>
            <a:pPr algn="just" eaLnBrk="1" fontAlgn="auto" hangingPunct="1">
              <a:spcAft>
                <a:spcPts val="0"/>
              </a:spcAft>
              <a:defRPr/>
            </a:pPr>
            <a:r>
              <a:rPr lang="tr-TR" dirty="0">
                <a:solidFill>
                  <a:schemeClr val="tx1"/>
                </a:solidFill>
              </a:rPr>
              <a:t>Ön lisans ve lisans programlarının </a:t>
            </a:r>
            <a:r>
              <a:rPr lang="tr-TR" b="1" u="sng" dirty="0">
                <a:solidFill>
                  <a:schemeClr val="tx1"/>
                </a:solidFill>
              </a:rPr>
              <a:t>hazırlık ve birinci sınıfında </a:t>
            </a:r>
            <a:r>
              <a:rPr lang="tr-TR" dirty="0">
                <a:solidFill>
                  <a:schemeClr val="tx1"/>
                </a:solidFill>
              </a:rPr>
              <a:t>okuyan öğrenciler ile hazırlık ve bilimsel hazırlık dönemlerinde bulunan yüksek lisans ve doktora öğrencileri, esas eğitime başladıkları ilk yarıyıl için bu programdan </a:t>
            </a:r>
            <a:r>
              <a:rPr lang="tr-TR" b="1" u="sng" dirty="0">
                <a:solidFill>
                  <a:schemeClr val="tx1"/>
                </a:solidFill>
              </a:rPr>
              <a:t>faydalanamazlar.</a:t>
            </a:r>
          </a:p>
          <a:p>
            <a:pPr marL="0" indent="0" algn="just" eaLnBrk="1" fontAlgn="auto" hangingPunct="1">
              <a:spcAft>
                <a:spcPts val="0"/>
              </a:spcAft>
              <a:buFont typeface="Arial" charset="0"/>
              <a:buNone/>
              <a:defRPr/>
            </a:pPr>
            <a:endParaRPr lang="tr-TR" b="1" u="sng" dirty="0">
              <a:solidFill>
                <a:schemeClr val="tx1"/>
              </a:solidFill>
            </a:endParaRPr>
          </a:p>
          <a:p>
            <a:pPr algn="just" eaLnBrk="1" fontAlgn="auto" hangingPunct="1">
              <a:spcAft>
                <a:spcPts val="0"/>
              </a:spcAft>
              <a:defRPr/>
            </a:pPr>
            <a:r>
              <a:rPr lang="tr-TR" dirty="0">
                <a:solidFill>
                  <a:schemeClr val="tx1"/>
                </a:solidFill>
              </a:rPr>
              <a:t>Yurtdışındaki yükseköğretim kurumlarına gidecek öğrencilerin, kabul edildikleri ülkelerin vatandaşı </a:t>
            </a:r>
            <a:r>
              <a:rPr lang="tr-TR" b="1" u="sng" dirty="0">
                <a:solidFill>
                  <a:schemeClr val="tx1"/>
                </a:solidFill>
                <a:effectLst>
                  <a:outerShdw blurRad="38100" dist="38100" dir="2700000" algn="tl">
                    <a:srgbClr val="000000">
                      <a:alpha val="43137"/>
                    </a:srgbClr>
                  </a:outerShdw>
                </a:effectLst>
              </a:rPr>
              <a:t>olmamaları</a:t>
            </a:r>
            <a:r>
              <a:rPr lang="tr-TR" dirty="0">
                <a:solidFill>
                  <a:schemeClr val="tx1"/>
                </a:solidFill>
                <a:effectLst>
                  <a:outerShdw blurRad="38100" dist="38100" dir="2700000" algn="tl">
                    <a:srgbClr val="000000">
                      <a:alpha val="43137"/>
                    </a:srgbClr>
                  </a:outerShdw>
                </a:effectLst>
              </a:rPr>
              <a:t> </a:t>
            </a:r>
            <a:r>
              <a:rPr lang="tr-TR" dirty="0">
                <a:solidFill>
                  <a:schemeClr val="tx1"/>
                </a:solidFill>
              </a:rPr>
              <a:t>gerekmektedir. </a:t>
            </a:r>
          </a:p>
          <a:p>
            <a:pPr algn="just" eaLnBrk="1" fontAlgn="auto" hangingPunct="1">
              <a:spcAft>
                <a:spcPts val="0"/>
              </a:spcAft>
              <a:defRPr/>
            </a:pPr>
            <a:endParaRPr lang="tr-TR" dirty="0"/>
          </a:p>
          <a:p>
            <a:pPr algn="just" eaLnBrk="1" fontAlgn="auto" hangingPunct="1">
              <a:spcAft>
                <a:spcPts val="0"/>
              </a:spcAft>
              <a:buFont typeface="Arial" panose="020B0604020202020204" pitchFamily="34" charset="0"/>
              <a:buNone/>
              <a:defRPr/>
            </a:pPr>
            <a:endParaRPr lang="tr-TR" dirty="0"/>
          </a:p>
        </p:txBody>
      </p:sp>
    </p:spTree>
    <p:extLst>
      <p:ext uri="{BB962C8B-B14F-4D97-AF65-F5344CB8AC3E}">
        <p14:creationId xmlns:p14="http://schemas.microsoft.com/office/powerpoint/2010/main" val="1188742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2019-2020 Mevlana Akademik Takvimi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302617506"/>
              </p:ext>
            </p:extLst>
          </p:nvPr>
        </p:nvGraphicFramePr>
        <p:xfrm>
          <a:off x="971600" y="2132856"/>
          <a:ext cx="7527404" cy="3320520"/>
        </p:xfrm>
        <a:graphic>
          <a:graphicData uri="http://schemas.openxmlformats.org/drawingml/2006/table">
            <a:tbl>
              <a:tblPr firstRow="1" bandRow="1">
                <a:tableStyleId>{5C22544A-7EE6-4342-B048-85BDC9FD1C3A}</a:tableStyleId>
              </a:tblPr>
              <a:tblGrid>
                <a:gridCol w="3763702">
                  <a:extLst>
                    <a:ext uri="{9D8B030D-6E8A-4147-A177-3AD203B41FA5}">
                      <a16:colId xmlns:a16="http://schemas.microsoft.com/office/drawing/2014/main" xmlns="" val="20000"/>
                    </a:ext>
                  </a:extLst>
                </a:gridCol>
                <a:gridCol w="3763702">
                  <a:extLst>
                    <a:ext uri="{9D8B030D-6E8A-4147-A177-3AD203B41FA5}">
                      <a16:colId xmlns:a16="http://schemas.microsoft.com/office/drawing/2014/main" xmlns="" val="20001"/>
                    </a:ext>
                  </a:extLst>
                </a:gridCol>
              </a:tblGrid>
              <a:tr h="999960">
                <a:tc>
                  <a:txBody>
                    <a:bodyPr/>
                    <a:lstStyle/>
                    <a:p>
                      <a:endParaRPr lang="tr-TR" dirty="0"/>
                    </a:p>
                  </a:txBody>
                  <a:tcPr/>
                </a:tc>
                <a:tc>
                  <a:txBody>
                    <a:bodyPr/>
                    <a:lstStyle/>
                    <a:p>
                      <a:r>
                        <a:rPr lang="tr-TR" dirty="0"/>
                        <a:t>TARİH</a:t>
                      </a:r>
                    </a:p>
                  </a:txBody>
                  <a:tcPr/>
                </a:tc>
                <a:extLst>
                  <a:ext uri="{0D108BD9-81ED-4DB2-BD59-A6C34878D82A}">
                    <a16:rowId xmlns:a16="http://schemas.microsoft.com/office/drawing/2014/main" xmlns="" val="10000"/>
                  </a:ext>
                </a:extLst>
              </a:tr>
              <a:tr h="1320600">
                <a:tc>
                  <a:txBody>
                    <a:bodyPr/>
                    <a:lstStyle/>
                    <a:p>
                      <a:r>
                        <a:rPr lang="tr-TR" baseline="0" dirty="0" smtClean="0"/>
                        <a:t>Başvuruların </a:t>
                      </a:r>
                      <a:r>
                        <a:rPr lang="tr-TR" baseline="0" dirty="0"/>
                        <a:t>Alınması</a:t>
                      </a:r>
                      <a:endParaRPr lang="tr-TR" dirty="0"/>
                    </a:p>
                  </a:txBody>
                  <a:tcPr/>
                </a:tc>
                <a:tc>
                  <a:txBody>
                    <a:bodyPr/>
                    <a:lstStyle/>
                    <a:p>
                      <a:r>
                        <a:rPr lang="tr-TR" dirty="0" smtClean="0"/>
                        <a:t>27 Şubat-9 Mart 2020</a:t>
                      </a:r>
                      <a:endParaRPr lang="tr-TR" dirty="0"/>
                    </a:p>
                  </a:txBody>
                  <a:tcPr/>
                </a:tc>
                <a:extLst>
                  <a:ext uri="{0D108BD9-81ED-4DB2-BD59-A6C34878D82A}">
                    <a16:rowId xmlns:a16="http://schemas.microsoft.com/office/drawing/2014/main" xmlns="" val="10001"/>
                  </a:ext>
                </a:extLst>
              </a:tr>
              <a:tr h="999960">
                <a:tc>
                  <a:txBody>
                    <a:bodyPr/>
                    <a:lstStyle/>
                    <a:p>
                      <a:r>
                        <a:rPr lang="tr-TR" dirty="0"/>
                        <a:t>Yabancı Dil </a:t>
                      </a:r>
                      <a:r>
                        <a:rPr lang="tr-TR" dirty="0" smtClean="0"/>
                        <a:t>Sınavı(İngilizce</a:t>
                      </a:r>
                      <a:r>
                        <a:rPr lang="tr-TR" baseline="0" dirty="0" smtClean="0"/>
                        <a:t>)</a:t>
                      </a:r>
                      <a:endParaRPr lang="tr-TR" dirty="0"/>
                    </a:p>
                  </a:txBody>
                  <a:tcPr/>
                </a:tc>
                <a:tc>
                  <a:txBody>
                    <a:bodyPr/>
                    <a:lstStyle/>
                    <a:p>
                      <a:r>
                        <a:rPr lang="tr-TR" dirty="0" smtClean="0"/>
                        <a:t>12 Mart</a:t>
                      </a:r>
                      <a:r>
                        <a:rPr lang="tr-TR" baseline="0" dirty="0" smtClean="0"/>
                        <a:t> 2020</a:t>
                      </a:r>
                      <a:endParaRPr lang="tr-TR"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699746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45201" y="624110"/>
            <a:ext cx="6589199" cy="860674"/>
          </a:xfrm>
        </p:spPr>
        <p:txBody>
          <a:bodyPr>
            <a:normAutofit fontScale="90000"/>
          </a:bodyPr>
          <a:lstStyle/>
          <a:p>
            <a:pPr algn="ctr">
              <a:defRPr/>
            </a:pPr>
            <a:r>
              <a:rPr lang="tr-TR" b="1" dirty="0">
                <a:effectLst>
                  <a:outerShdw blurRad="38100" dist="38100" dir="2700000" algn="tl">
                    <a:srgbClr val="000000">
                      <a:alpha val="43137"/>
                    </a:srgbClr>
                  </a:outerShdw>
                </a:effectLst>
              </a:rPr>
              <a:t>MEVLANA DEĞİŞİM PROGRAMI PROTOKOLÜ</a:t>
            </a:r>
          </a:p>
        </p:txBody>
      </p:sp>
      <p:sp>
        <p:nvSpPr>
          <p:cNvPr id="3" name="İçerik Yer Tutucusu 2"/>
          <p:cNvSpPr>
            <a:spLocks noGrp="1"/>
          </p:cNvSpPr>
          <p:nvPr>
            <p:ph idx="1"/>
          </p:nvPr>
        </p:nvSpPr>
        <p:spPr/>
        <p:txBody>
          <a:bodyPr>
            <a:normAutofit fontScale="92500" lnSpcReduction="20000"/>
          </a:bodyPr>
          <a:lstStyle/>
          <a:p>
            <a:r>
              <a:rPr lang="tr-TR" dirty="0">
                <a:solidFill>
                  <a:schemeClr val="tx1"/>
                </a:solidFill>
              </a:rPr>
              <a:t>Mevlana Değişim Programı, yurtiçi yükseköğretim kurumu ile yurtdışı yükseköğretim kurumu arasında imzalanan Mevlana Değişim Programı Protokolü ile gerçekleştirilebilir. </a:t>
            </a:r>
          </a:p>
          <a:p>
            <a:r>
              <a:rPr lang="tr-TR" dirty="0">
                <a:solidFill>
                  <a:schemeClr val="tx1"/>
                </a:solidFill>
              </a:rPr>
              <a:t>Yurtiçi yükseköğretim kurumları, yurtdışında eğitim veren ve Yükseköğretim Kurulu tarafından diploma denklikleri tanınan yükseköğretim kurumları ile Mevlana Değişim Programı Protokolü imzalayabilir.</a:t>
            </a:r>
          </a:p>
          <a:p>
            <a:r>
              <a:rPr lang="tr-TR" dirty="0">
                <a:solidFill>
                  <a:schemeClr val="tx1"/>
                </a:solidFill>
              </a:rPr>
              <a:t>Mevlana Değişim Programı Protokolü, taraflar arasında Mevlana Değişim Programı kapsamında karşılıklı hareketlilik ve projeler gerçekleştirme konusunda işbirliği yapma imkânı sağlar.</a:t>
            </a:r>
          </a:p>
          <a:p>
            <a:r>
              <a:rPr lang="tr-TR" dirty="0">
                <a:solidFill>
                  <a:schemeClr val="tx1"/>
                </a:solidFill>
              </a:rPr>
              <a:t>Protokol içeriği, </a:t>
            </a:r>
            <a:r>
              <a:rPr lang="tr-TR" b="1" dirty="0">
                <a:solidFill>
                  <a:schemeClr val="tx1"/>
                </a:solidFill>
                <a:effectLst>
                  <a:outerShdw blurRad="38100" dist="38100" dir="2700000" algn="tl">
                    <a:srgbClr val="000000">
                      <a:alpha val="43137"/>
                    </a:srgbClr>
                  </a:outerShdw>
                </a:effectLst>
              </a:rPr>
              <a:t>Anlaşma Metni </a:t>
            </a:r>
            <a:r>
              <a:rPr lang="tr-TR" dirty="0">
                <a:solidFill>
                  <a:schemeClr val="tx1"/>
                </a:solidFill>
              </a:rPr>
              <a:t>ve </a:t>
            </a:r>
            <a:r>
              <a:rPr lang="tr-TR" b="1" dirty="0">
                <a:solidFill>
                  <a:schemeClr val="tx1"/>
                </a:solidFill>
                <a:effectLst>
                  <a:outerShdw blurRad="38100" dist="38100" dir="2700000" algn="tl">
                    <a:srgbClr val="000000">
                      <a:alpha val="43137"/>
                    </a:srgbClr>
                  </a:outerShdw>
                </a:effectLst>
              </a:rPr>
              <a:t>Kontenjan Listesi </a:t>
            </a:r>
            <a:r>
              <a:rPr lang="tr-TR" dirty="0">
                <a:solidFill>
                  <a:schemeClr val="tx1"/>
                </a:solidFill>
              </a:rPr>
              <a:t>olmak üzere iki bölümden oluştur. (Protokol örneklerine </a:t>
            </a:r>
            <a:r>
              <a:rPr lang="tr-TR" sz="1900" b="1" dirty="0">
                <a:solidFill>
                  <a:schemeClr val="tx1"/>
                </a:solidFill>
                <a:effectLst>
                  <a:outerShdw blurRad="38100" dist="38100" dir="2700000" algn="tl">
                    <a:srgbClr val="000000">
                      <a:alpha val="43137"/>
                    </a:srgbClr>
                  </a:outerShdw>
                </a:effectLst>
                <a:hlinkClick r:id="rId2"/>
              </a:rPr>
              <a:t>buradan</a:t>
            </a:r>
            <a:r>
              <a:rPr lang="tr-TR" sz="1900" dirty="0">
                <a:solidFill>
                  <a:schemeClr val="tx1"/>
                </a:solidFill>
                <a:effectLst>
                  <a:outerShdw blurRad="38100" dist="38100" dir="2700000" algn="tl">
                    <a:srgbClr val="000000">
                      <a:alpha val="43137"/>
                    </a:srgbClr>
                  </a:outerShdw>
                </a:effectLst>
                <a:hlinkClick r:id="rId3">
                  <a:extLst>
                    <a:ext uri="{A12FA001-AC4F-418D-AE19-62706E023703}">
                      <ahyp:hlinkClr xmlns:ahyp="http://schemas.microsoft.com/office/drawing/2018/hyperlinkcolor" xmlns="" val="tx"/>
                    </a:ext>
                  </a:extLst>
                </a:hlinkClick>
              </a:rPr>
              <a:t> </a:t>
            </a:r>
            <a:r>
              <a:rPr lang="tr-TR" dirty="0">
                <a:solidFill>
                  <a:schemeClr val="tx1"/>
                </a:solidFill>
              </a:rPr>
              <a:t>ulaşabilirsiniz.)</a:t>
            </a:r>
          </a:p>
          <a:p>
            <a:r>
              <a:rPr lang="tr-TR" dirty="0">
                <a:solidFill>
                  <a:schemeClr val="tx1"/>
                </a:solidFill>
              </a:rPr>
              <a:t>Mevlana Değişim Programı Protokolü, iki üniversite Rektörleri arasında imzalanır ve Protokol süresi 5 (beş) yıldır.</a:t>
            </a:r>
          </a:p>
          <a:p>
            <a:endParaRPr lang="tr-TR" dirty="0"/>
          </a:p>
          <a:p>
            <a:endParaRPr lang="tr-TR" dirty="0"/>
          </a:p>
        </p:txBody>
      </p:sp>
    </p:spTree>
    <p:extLst>
      <p:ext uri="{BB962C8B-B14F-4D97-AF65-F5344CB8AC3E}">
        <p14:creationId xmlns:p14="http://schemas.microsoft.com/office/powerpoint/2010/main" val="1355298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oAutofit/>
          </a:bodyPr>
          <a:lstStyle/>
          <a:p>
            <a:r>
              <a:rPr lang="tr-TR" sz="6000" b="1" dirty="0">
                <a:effectLst>
                  <a:outerShdw blurRad="38100" dist="38100" dir="2700000" algn="tl">
                    <a:srgbClr val="000000">
                      <a:alpha val="43137"/>
                    </a:srgbClr>
                  </a:outerShdw>
                </a:effectLst>
              </a:rPr>
              <a:t>PROTOKOL YAPILAN ÜNİVERSİTELER</a:t>
            </a:r>
          </a:p>
        </p:txBody>
      </p:sp>
      <p:sp>
        <p:nvSpPr>
          <p:cNvPr id="5" name="Metin Yer Tutucusu 4"/>
          <p:cNvSpPr>
            <a:spLocks noGrp="1"/>
          </p:cNvSpPr>
          <p:nvPr>
            <p:ph type="body" idx="1"/>
          </p:nvPr>
        </p:nvSpPr>
        <p:spPr>
          <a:xfrm>
            <a:off x="539552" y="4354513"/>
            <a:ext cx="7772400" cy="1131887"/>
          </a:xfrm>
        </p:spPr>
        <p:txBody>
          <a:bodyPr/>
          <a:lstStyle/>
          <a:p>
            <a:endParaRPr lang="tr-TR" dirty="0"/>
          </a:p>
        </p:txBody>
      </p:sp>
    </p:spTree>
    <p:extLst>
      <p:ext uri="{BB962C8B-B14F-4D97-AF65-F5344CB8AC3E}">
        <p14:creationId xmlns:p14="http://schemas.microsoft.com/office/powerpoint/2010/main" val="476948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1286" y="-315416"/>
            <a:ext cx="8229600" cy="1124744"/>
          </a:xfrm>
        </p:spPr>
        <p:txBody>
          <a:bodyPr/>
          <a:lstStyle/>
          <a:p>
            <a:r>
              <a:rPr lang="tr-TR" sz="4000" b="1" dirty="0"/>
              <a:t>PROTOKOL LİSTESİ</a:t>
            </a:r>
          </a:p>
        </p:txBody>
      </p:sp>
      <p:sp>
        <p:nvSpPr>
          <p:cNvPr id="10" name="AutoShape 4" descr="Caucasus international unıversity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aphicFrame>
        <p:nvGraphicFramePr>
          <p:cNvPr id="4" name="Tablo 3"/>
          <p:cNvGraphicFramePr>
            <a:graphicFrameLocks noGrp="1"/>
          </p:cNvGraphicFramePr>
          <p:nvPr>
            <p:extLst>
              <p:ext uri="{D42A27DB-BD31-4B8C-83A1-F6EECF244321}">
                <p14:modId xmlns:p14="http://schemas.microsoft.com/office/powerpoint/2010/main" val="2658265589"/>
              </p:ext>
            </p:extLst>
          </p:nvPr>
        </p:nvGraphicFramePr>
        <p:xfrm>
          <a:off x="1295128" y="764704"/>
          <a:ext cx="7741368" cy="5743593"/>
        </p:xfrm>
        <a:graphic>
          <a:graphicData uri="http://schemas.openxmlformats.org/drawingml/2006/table">
            <a:tbl>
              <a:tblPr firstRow="1" bandRow="1">
                <a:tableStyleId>{5C22544A-7EE6-4342-B048-85BDC9FD1C3A}</a:tableStyleId>
              </a:tblPr>
              <a:tblGrid>
                <a:gridCol w="3870684"/>
                <a:gridCol w="3870684"/>
              </a:tblGrid>
              <a:tr h="262539">
                <a:tc>
                  <a:txBody>
                    <a:bodyPr/>
                    <a:lstStyle/>
                    <a:p>
                      <a:pPr algn="ctr"/>
                      <a:r>
                        <a:rPr lang="tr-TR" sz="1100" dirty="0" smtClean="0"/>
                        <a:t>ÜLKE </a:t>
                      </a:r>
                      <a:endParaRPr lang="tr-TR" sz="1100" dirty="0"/>
                    </a:p>
                  </a:txBody>
                  <a:tcPr/>
                </a:tc>
                <a:tc>
                  <a:txBody>
                    <a:bodyPr/>
                    <a:lstStyle/>
                    <a:p>
                      <a:pPr algn="ctr"/>
                      <a:r>
                        <a:rPr lang="tr-TR" sz="1100" dirty="0" smtClean="0"/>
                        <a:t>ÜNİVERSİTE</a:t>
                      </a:r>
                      <a:endParaRPr lang="tr-TR" sz="1100" dirty="0"/>
                    </a:p>
                  </a:txBody>
                  <a:tcPr/>
                </a:tc>
              </a:tr>
              <a:tr h="326658">
                <a:tc rowSpan="2">
                  <a:txBody>
                    <a:bodyPr/>
                    <a:lstStyle/>
                    <a:p>
                      <a:pPr algn="ctr"/>
                      <a:r>
                        <a:rPr lang="tr-TR" sz="1200" b="1" i="0" u="none" strike="noStrike" kern="1200" dirty="0" smtClean="0">
                          <a:solidFill>
                            <a:schemeClr val="dk1"/>
                          </a:solidFill>
                          <a:effectLst/>
                          <a:latin typeface="+mn-lt"/>
                          <a:ea typeface="+mn-ea"/>
                          <a:cs typeface="+mn-cs"/>
                        </a:rPr>
                        <a:t>AZERBAIJAN</a:t>
                      </a:r>
                      <a:endParaRPr lang="tr-TR" sz="1200" dirty="0"/>
                    </a:p>
                  </a:txBody>
                  <a:tcPr/>
                </a:tc>
                <a:tc>
                  <a:txBody>
                    <a:bodyPr/>
                    <a:lstStyle/>
                    <a:p>
                      <a:pPr algn="ctr"/>
                      <a:r>
                        <a:rPr lang="en-US" sz="1200" b="0" i="0" kern="1200" dirty="0" smtClean="0">
                          <a:solidFill>
                            <a:schemeClr val="dk1"/>
                          </a:solidFill>
                          <a:effectLst/>
                          <a:latin typeface="+mn-lt"/>
                          <a:ea typeface="+mn-ea"/>
                          <a:cs typeface="+mn-cs"/>
                        </a:rPr>
                        <a:t>Azerbaijan State Oil And Industry University</a:t>
                      </a:r>
                      <a:endParaRPr lang="tr-TR" sz="1200" dirty="0"/>
                    </a:p>
                  </a:txBody>
                  <a:tcPr/>
                </a:tc>
              </a:tr>
              <a:tr h="326658">
                <a:tc vMerge="1">
                  <a:txBody>
                    <a:bodyPr/>
                    <a:lstStyle/>
                    <a:p>
                      <a:endParaRPr lang="tr-TR" dirty="0"/>
                    </a:p>
                  </a:txBody>
                  <a:tcPr/>
                </a:tc>
                <a:tc>
                  <a:txBody>
                    <a:bodyPr/>
                    <a:lstStyle/>
                    <a:p>
                      <a:pPr algn="ctr"/>
                      <a:r>
                        <a:rPr lang="tr-TR" sz="1200" b="0" i="0" kern="1200" dirty="0" err="1" smtClean="0">
                          <a:solidFill>
                            <a:schemeClr val="dk1"/>
                          </a:solidFill>
                          <a:effectLst/>
                          <a:latin typeface="+mn-lt"/>
                          <a:ea typeface="+mn-ea"/>
                          <a:cs typeface="+mn-cs"/>
                        </a:rPr>
                        <a:t>Azerbaijan</a:t>
                      </a:r>
                      <a:r>
                        <a:rPr lang="tr-TR" sz="1200" b="0" i="0" kern="1200" dirty="0" smtClean="0">
                          <a:solidFill>
                            <a:schemeClr val="dk1"/>
                          </a:solidFill>
                          <a:effectLst/>
                          <a:latin typeface="+mn-lt"/>
                          <a:ea typeface="+mn-ea"/>
                          <a:cs typeface="+mn-cs"/>
                        </a:rPr>
                        <a:t>  Technical </a:t>
                      </a:r>
                      <a:r>
                        <a:rPr lang="tr-TR" sz="1200" b="0" i="0" kern="1200" dirty="0" err="1" smtClean="0">
                          <a:solidFill>
                            <a:schemeClr val="dk1"/>
                          </a:solidFill>
                          <a:effectLst/>
                          <a:latin typeface="+mn-lt"/>
                          <a:ea typeface="+mn-ea"/>
                          <a:cs typeface="+mn-cs"/>
                        </a:rPr>
                        <a:t>University</a:t>
                      </a:r>
                      <a:endParaRPr lang="tr-TR" sz="1200" dirty="0"/>
                    </a:p>
                  </a:txBody>
                  <a:tcPr/>
                </a:tc>
              </a:tr>
              <a:tr h="326658">
                <a:tc rowSpan="2">
                  <a:txBody>
                    <a:bodyPr/>
                    <a:lstStyle/>
                    <a:p>
                      <a:pPr algn="ctr"/>
                      <a:r>
                        <a:rPr lang="tr-TR" sz="1200" b="1" i="0" u="none" strike="noStrike" kern="1200" dirty="0" smtClean="0">
                          <a:solidFill>
                            <a:schemeClr val="dk1"/>
                          </a:solidFill>
                          <a:effectLst/>
                          <a:latin typeface="+mn-lt"/>
                          <a:ea typeface="+mn-ea"/>
                          <a:cs typeface="+mn-cs"/>
                        </a:rPr>
                        <a:t>BOSNIA</a:t>
                      </a:r>
                      <a:endParaRPr lang="tr-TR" sz="1200" dirty="0"/>
                    </a:p>
                  </a:txBody>
                  <a:tcPr/>
                </a:tc>
                <a:tc>
                  <a:txBody>
                    <a:bodyPr/>
                    <a:lstStyle/>
                    <a:p>
                      <a:pPr algn="ctr"/>
                      <a:r>
                        <a:rPr lang="tr-TR" sz="1200" b="0" i="0" kern="1200" dirty="0" err="1" smtClean="0">
                          <a:solidFill>
                            <a:schemeClr val="dk1"/>
                          </a:solidFill>
                          <a:effectLst/>
                          <a:latin typeface="+mn-lt"/>
                          <a:ea typeface="+mn-ea"/>
                          <a:cs typeface="+mn-cs"/>
                        </a:rPr>
                        <a:t>University</a:t>
                      </a:r>
                      <a:r>
                        <a:rPr lang="tr-TR" sz="1200" b="0" i="0" kern="1200" dirty="0" smtClean="0">
                          <a:solidFill>
                            <a:schemeClr val="dk1"/>
                          </a:solidFill>
                          <a:effectLst/>
                          <a:latin typeface="+mn-lt"/>
                          <a:ea typeface="+mn-ea"/>
                          <a:cs typeface="+mn-cs"/>
                        </a:rPr>
                        <a:t> Of </a:t>
                      </a:r>
                      <a:r>
                        <a:rPr lang="tr-TR" sz="1200" b="0" i="0" kern="1200" dirty="0" err="1" smtClean="0">
                          <a:solidFill>
                            <a:schemeClr val="dk1"/>
                          </a:solidFill>
                          <a:effectLst/>
                          <a:latin typeface="+mn-lt"/>
                          <a:ea typeface="+mn-ea"/>
                          <a:cs typeface="+mn-cs"/>
                        </a:rPr>
                        <a:t>Sarajevo</a:t>
                      </a:r>
                      <a:endParaRPr lang="tr-TR" sz="1200" dirty="0"/>
                    </a:p>
                  </a:txBody>
                  <a:tcPr/>
                </a:tc>
              </a:tr>
              <a:tr h="326658">
                <a:tc vMerge="1">
                  <a:txBody>
                    <a:bodyPr/>
                    <a:lstStyle/>
                    <a:p>
                      <a:endParaRPr lang="tr-TR" dirty="0"/>
                    </a:p>
                  </a:txBody>
                  <a:tcPr/>
                </a:tc>
                <a:tc>
                  <a:txBody>
                    <a:bodyPr/>
                    <a:lstStyle/>
                    <a:p>
                      <a:pPr algn="ctr"/>
                      <a:r>
                        <a:rPr lang="tr-TR" sz="1200" b="0" i="0" kern="1200" dirty="0" smtClean="0">
                          <a:solidFill>
                            <a:schemeClr val="dk1"/>
                          </a:solidFill>
                          <a:effectLst/>
                          <a:latin typeface="+mn-lt"/>
                          <a:ea typeface="+mn-ea"/>
                          <a:cs typeface="+mn-cs"/>
                        </a:rPr>
                        <a:t>International </a:t>
                      </a:r>
                      <a:r>
                        <a:rPr lang="tr-TR" sz="1200" b="0" i="0" kern="1200" dirty="0" err="1" smtClean="0">
                          <a:solidFill>
                            <a:schemeClr val="dk1"/>
                          </a:solidFill>
                          <a:effectLst/>
                          <a:latin typeface="+mn-lt"/>
                          <a:ea typeface="+mn-ea"/>
                          <a:cs typeface="+mn-cs"/>
                        </a:rPr>
                        <a:t>University</a:t>
                      </a:r>
                      <a:r>
                        <a:rPr lang="tr-TR" sz="1200" b="0" i="0" kern="1200" dirty="0" smtClean="0">
                          <a:solidFill>
                            <a:schemeClr val="dk1"/>
                          </a:solidFill>
                          <a:effectLst/>
                          <a:latin typeface="+mn-lt"/>
                          <a:ea typeface="+mn-ea"/>
                          <a:cs typeface="+mn-cs"/>
                        </a:rPr>
                        <a:t> Of </a:t>
                      </a:r>
                      <a:r>
                        <a:rPr lang="tr-TR" sz="1200" b="0" i="0" kern="1200" dirty="0" err="1" smtClean="0">
                          <a:solidFill>
                            <a:schemeClr val="dk1"/>
                          </a:solidFill>
                          <a:effectLst/>
                          <a:latin typeface="+mn-lt"/>
                          <a:ea typeface="+mn-ea"/>
                          <a:cs typeface="+mn-cs"/>
                        </a:rPr>
                        <a:t>Sarajevo</a:t>
                      </a:r>
                      <a:endParaRPr lang="tr-TR" sz="1200" dirty="0"/>
                    </a:p>
                  </a:txBody>
                  <a:tcPr/>
                </a:tc>
              </a:tr>
              <a:tr h="326658">
                <a:tc rowSpan="2">
                  <a:txBody>
                    <a:bodyPr/>
                    <a:lstStyle/>
                    <a:p>
                      <a:pPr algn="ctr"/>
                      <a:r>
                        <a:rPr lang="tr-TR" sz="1200" b="1" i="0" u="none" strike="noStrike" kern="1200" dirty="0" smtClean="0">
                          <a:solidFill>
                            <a:schemeClr val="dk1"/>
                          </a:solidFill>
                          <a:effectLst/>
                          <a:latin typeface="+mn-lt"/>
                          <a:ea typeface="+mn-ea"/>
                          <a:cs typeface="+mn-cs"/>
                        </a:rPr>
                        <a:t>INDONESIA</a:t>
                      </a:r>
                      <a:endParaRPr lang="tr-TR" sz="1200" dirty="0"/>
                    </a:p>
                  </a:txBody>
                  <a:tcPr/>
                </a:tc>
                <a:tc>
                  <a:txBody>
                    <a:bodyPr/>
                    <a:lstStyle/>
                    <a:p>
                      <a:pPr algn="ctr"/>
                      <a:r>
                        <a:rPr lang="en-US" sz="1200" b="0" i="0" kern="1200" dirty="0" err="1" smtClean="0">
                          <a:solidFill>
                            <a:schemeClr val="dk1"/>
                          </a:solidFill>
                          <a:effectLst/>
                          <a:latin typeface="+mn-lt"/>
                          <a:ea typeface="+mn-ea"/>
                          <a:cs typeface="+mn-cs"/>
                        </a:rPr>
                        <a:t>Sepuluh</a:t>
                      </a:r>
                      <a:r>
                        <a:rPr lang="en-US" sz="1200" b="0" i="0" kern="1200" dirty="0" smtClean="0">
                          <a:solidFill>
                            <a:schemeClr val="dk1"/>
                          </a:solidFill>
                          <a:effectLst/>
                          <a:latin typeface="+mn-lt"/>
                          <a:ea typeface="+mn-ea"/>
                          <a:cs typeface="+mn-cs"/>
                        </a:rPr>
                        <a:t> </a:t>
                      </a:r>
                      <a:r>
                        <a:rPr lang="en-US" sz="1200" b="0" i="0" kern="1200" dirty="0" err="1" smtClean="0">
                          <a:solidFill>
                            <a:schemeClr val="dk1"/>
                          </a:solidFill>
                          <a:effectLst/>
                          <a:latin typeface="+mn-lt"/>
                          <a:ea typeface="+mn-ea"/>
                          <a:cs typeface="+mn-cs"/>
                        </a:rPr>
                        <a:t>Nopember</a:t>
                      </a:r>
                      <a:r>
                        <a:rPr lang="en-US" sz="1200" b="0" i="0" kern="1200" dirty="0" smtClean="0">
                          <a:solidFill>
                            <a:schemeClr val="dk1"/>
                          </a:solidFill>
                          <a:effectLst/>
                          <a:latin typeface="+mn-lt"/>
                          <a:ea typeface="+mn-ea"/>
                          <a:cs typeface="+mn-cs"/>
                        </a:rPr>
                        <a:t> Institute Of Technology (Its)</a:t>
                      </a:r>
                      <a:endParaRPr lang="tr-TR" sz="1200" dirty="0"/>
                    </a:p>
                  </a:txBody>
                  <a:tcPr/>
                </a:tc>
              </a:tr>
              <a:tr h="326658">
                <a:tc vMerge="1">
                  <a:txBody>
                    <a:bodyPr/>
                    <a:lstStyle/>
                    <a:p>
                      <a:endParaRPr lang="tr-TR" dirty="0"/>
                    </a:p>
                  </a:txBody>
                  <a:tcPr/>
                </a:tc>
                <a:tc>
                  <a:txBody>
                    <a:bodyPr/>
                    <a:lstStyle/>
                    <a:p>
                      <a:pPr algn="ctr"/>
                      <a:r>
                        <a:rPr lang="tr-TR" sz="1200" b="0" i="0" kern="1200" dirty="0" err="1" smtClean="0">
                          <a:solidFill>
                            <a:schemeClr val="dk1"/>
                          </a:solidFill>
                          <a:effectLst/>
                          <a:latin typeface="+mn-lt"/>
                          <a:ea typeface="+mn-ea"/>
                          <a:cs typeface="+mn-cs"/>
                        </a:rPr>
                        <a:t>Syiah</a:t>
                      </a:r>
                      <a:r>
                        <a:rPr lang="tr-TR" sz="1200" b="0" i="0" kern="1200" dirty="0" smtClean="0">
                          <a:solidFill>
                            <a:schemeClr val="dk1"/>
                          </a:solidFill>
                          <a:effectLst/>
                          <a:latin typeface="+mn-lt"/>
                          <a:ea typeface="+mn-ea"/>
                          <a:cs typeface="+mn-cs"/>
                        </a:rPr>
                        <a:t> Kuala </a:t>
                      </a:r>
                      <a:r>
                        <a:rPr lang="tr-TR" sz="1200" b="0" i="0" kern="1200" dirty="0" err="1" smtClean="0">
                          <a:solidFill>
                            <a:schemeClr val="dk1"/>
                          </a:solidFill>
                          <a:effectLst/>
                          <a:latin typeface="+mn-lt"/>
                          <a:ea typeface="+mn-ea"/>
                          <a:cs typeface="+mn-cs"/>
                        </a:rPr>
                        <a:t>University</a:t>
                      </a:r>
                      <a:endParaRPr lang="tr-TR" sz="1200" dirty="0"/>
                    </a:p>
                  </a:txBody>
                  <a:tcPr/>
                </a:tc>
              </a:tr>
              <a:tr h="277982">
                <a:tc>
                  <a:txBody>
                    <a:bodyPr/>
                    <a:lstStyle/>
                    <a:p>
                      <a:pPr algn="ctr"/>
                      <a:r>
                        <a:rPr lang="tr-TR" sz="1200" b="1" i="0" u="none" strike="noStrike" kern="1200" dirty="0" smtClean="0">
                          <a:solidFill>
                            <a:schemeClr val="dk1"/>
                          </a:solidFill>
                          <a:effectLst/>
                          <a:latin typeface="+mn-lt"/>
                          <a:ea typeface="+mn-ea"/>
                          <a:cs typeface="+mn-cs"/>
                        </a:rPr>
                        <a:t>KAZAKHISTAN</a:t>
                      </a:r>
                      <a:endParaRPr lang="tr-TR" sz="1200" dirty="0"/>
                    </a:p>
                  </a:txBody>
                  <a:tcPr/>
                </a:tc>
                <a:tc>
                  <a:txBody>
                    <a:bodyPr/>
                    <a:lstStyle/>
                    <a:p>
                      <a:pPr algn="ctr"/>
                      <a:r>
                        <a:rPr lang="tr-TR" sz="1200" b="0" i="0" kern="1200" dirty="0" smtClean="0">
                          <a:solidFill>
                            <a:schemeClr val="dk1"/>
                          </a:solidFill>
                          <a:effectLst/>
                          <a:latin typeface="+mn-lt"/>
                          <a:ea typeface="+mn-ea"/>
                          <a:cs typeface="+mn-cs"/>
                        </a:rPr>
                        <a:t>Ahmet </a:t>
                      </a:r>
                      <a:r>
                        <a:rPr lang="tr-TR" sz="1200" b="0" i="0" kern="1200" dirty="0" err="1" smtClean="0">
                          <a:solidFill>
                            <a:schemeClr val="dk1"/>
                          </a:solidFill>
                          <a:effectLst/>
                          <a:latin typeface="+mn-lt"/>
                          <a:ea typeface="+mn-ea"/>
                          <a:cs typeface="+mn-cs"/>
                        </a:rPr>
                        <a:t>Yesevı</a:t>
                      </a:r>
                      <a:r>
                        <a:rPr lang="tr-TR" sz="1200" b="0" i="0" kern="1200" dirty="0" smtClean="0">
                          <a:solidFill>
                            <a:schemeClr val="dk1"/>
                          </a:solidFill>
                          <a:effectLst/>
                          <a:latin typeface="+mn-lt"/>
                          <a:ea typeface="+mn-ea"/>
                          <a:cs typeface="+mn-cs"/>
                        </a:rPr>
                        <a:t> </a:t>
                      </a:r>
                      <a:r>
                        <a:rPr lang="tr-TR" sz="1200" b="0" i="0" kern="1200" dirty="0" err="1" smtClean="0">
                          <a:solidFill>
                            <a:schemeClr val="dk1"/>
                          </a:solidFill>
                          <a:effectLst/>
                          <a:latin typeface="+mn-lt"/>
                          <a:ea typeface="+mn-ea"/>
                          <a:cs typeface="+mn-cs"/>
                        </a:rPr>
                        <a:t>University</a:t>
                      </a:r>
                      <a:endParaRPr lang="tr-TR" sz="1200" dirty="0"/>
                    </a:p>
                  </a:txBody>
                  <a:tcPr/>
                </a:tc>
              </a:tr>
              <a:tr h="277982">
                <a:tc>
                  <a:txBody>
                    <a:bodyPr/>
                    <a:lstStyle/>
                    <a:p>
                      <a:pPr algn="ctr"/>
                      <a:r>
                        <a:rPr lang="tr-TR" sz="1200" b="1" i="0" u="none" strike="noStrike" kern="1200" dirty="0" smtClean="0">
                          <a:solidFill>
                            <a:schemeClr val="dk1"/>
                          </a:solidFill>
                          <a:effectLst/>
                          <a:latin typeface="+mn-lt"/>
                          <a:ea typeface="+mn-ea"/>
                          <a:cs typeface="+mn-cs"/>
                        </a:rPr>
                        <a:t>KOSOVO</a:t>
                      </a:r>
                      <a:endParaRPr lang="tr-TR" sz="1200" dirty="0"/>
                    </a:p>
                  </a:txBody>
                  <a:tcPr>
                    <a:solidFill>
                      <a:schemeClr val="accent1">
                        <a:lumMod val="20000"/>
                        <a:lumOff val="80000"/>
                      </a:schemeClr>
                    </a:solidFill>
                  </a:tcPr>
                </a:tc>
                <a:tc>
                  <a:txBody>
                    <a:bodyPr/>
                    <a:lstStyle/>
                    <a:p>
                      <a:pPr algn="ctr"/>
                      <a:r>
                        <a:rPr lang="tr-TR" sz="1200" b="0" i="0" kern="1200" dirty="0" err="1" smtClean="0">
                          <a:solidFill>
                            <a:schemeClr val="dk1"/>
                          </a:solidFill>
                          <a:effectLst/>
                          <a:latin typeface="+mn-lt"/>
                          <a:ea typeface="+mn-ea"/>
                          <a:cs typeface="+mn-cs"/>
                        </a:rPr>
                        <a:t>University</a:t>
                      </a:r>
                      <a:r>
                        <a:rPr lang="tr-TR" sz="1200" b="0" i="0" kern="1200" dirty="0" smtClean="0">
                          <a:solidFill>
                            <a:schemeClr val="dk1"/>
                          </a:solidFill>
                          <a:effectLst/>
                          <a:latin typeface="+mn-lt"/>
                          <a:ea typeface="+mn-ea"/>
                          <a:cs typeface="+mn-cs"/>
                        </a:rPr>
                        <a:t> Of </a:t>
                      </a:r>
                      <a:r>
                        <a:rPr lang="tr-TR" sz="1200" b="0" i="0" kern="1200" dirty="0" err="1" smtClean="0">
                          <a:solidFill>
                            <a:schemeClr val="dk1"/>
                          </a:solidFill>
                          <a:effectLst/>
                          <a:latin typeface="+mn-lt"/>
                          <a:ea typeface="+mn-ea"/>
                          <a:cs typeface="+mn-cs"/>
                        </a:rPr>
                        <a:t>Prizren</a:t>
                      </a:r>
                      <a:endParaRPr lang="tr-TR" sz="1200" dirty="0"/>
                    </a:p>
                  </a:txBody>
                  <a:tcPr/>
                </a:tc>
              </a:tr>
              <a:tr h="277982">
                <a:tc rowSpan="2">
                  <a:txBody>
                    <a:bodyPr/>
                    <a:lstStyle/>
                    <a:p>
                      <a:pPr algn="ctr"/>
                      <a:r>
                        <a:rPr lang="tr-TR" sz="1200" b="1" i="0" u="none" strike="noStrike" kern="1200" dirty="0" smtClean="0">
                          <a:solidFill>
                            <a:schemeClr val="dk1"/>
                          </a:solidFill>
                          <a:effectLst/>
                          <a:latin typeface="+mn-lt"/>
                          <a:ea typeface="+mn-ea"/>
                          <a:cs typeface="+mn-cs"/>
                        </a:rPr>
                        <a:t>KYRGYZSTAN</a:t>
                      </a:r>
                      <a:endParaRPr lang="tr-TR" sz="1200" dirty="0"/>
                    </a:p>
                  </a:txBody>
                  <a:tcPr/>
                </a:tc>
                <a:tc>
                  <a:txBody>
                    <a:bodyPr/>
                    <a:lstStyle/>
                    <a:p>
                      <a:pPr algn="ctr"/>
                      <a:r>
                        <a:rPr lang="tr-TR" sz="1200" b="0" i="0" kern="1200" dirty="0" smtClean="0">
                          <a:solidFill>
                            <a:schemeClr val="dk1"/>
                          </a:solidFill>
                          <a:effectLst/>
                          <a:latin typeface="+mn-lt"/>
                          <a:ea typeface="+mn-ea"/>
                          <a:cs typeface="+mn-cs"/>
                        </a:rPr>
                        <a:t>Manas </a:t>
                      </a:r>
                      <a:r>
                        <a:rPr lang="tr-TR" sz="1200" b="0" i="0" kern="1200" dirty="0" err="1" smtClean="0">
                          <a:solidFill>
                            <a:schemeClr val="dk1"/>
                          </a:solidFill>
                          <a:effectLst/>
                          <a:latin typeface="+mn-lt"/>
                          <a:ea typeface="+mn-ea"/>
                          <a:cs typeface="+mn-cs"/>
                        </a:rPr>
                        <a:t>University</a:t>
                      </a:r>
                      <a:endParaRPr lang="tr-TR" sz="1200" dirty="0"/>
                    </a:p>
                  </a:txBody>
                  <a:tcPr/>
                </a:tc>
              </a:tr>
              <a:tr h="277982">
                <a:tc vMerge="1">
                  <a:txBody>
                    <a:bodyPr/>
                    <a:lstStyle/>
                    <a:p>
                      <a:endParaRPr lang="tr-TR" sz="1100" dirty="0"/>
                    </a:p>
                  </a:txBody>
                  <a:tcPr/>
                </a:tc>
                <a:tc>
                  <a:txBody>
                    <a:bodyPr/>
                    <a:lstStyle/>
                    <a:p>
                      <a:pPr algn="ctr"/>
                      <a:r>
                        <a:rPr lang="tr-TR" sz="1200" dirty="0" err="1" smtClean="0"/>
                        <a:t>Osh</a:t>
                      </a:r>
                      <a:r>
                        <a:rPr lang="tr-TR" sz="1200" baseline="0" dirty="0" smtClean="0"/>
                        <a:t> </a:t>
                      </a:r>
                      <a:r>
                        <a:rPr lang="tr-TR" sz="1200" baseline="0" dirty="0" err="1" smtClean="0"/>
                        <a:t>State</a:t>
                      </a:r>
                      <a:r>
                        <a:rPr lang="tr-TR" sz="1200" baseline="0" dirty="0" smtClean="0"/>
                        <a:t> </a:t>
                      </a:r>
                      <a:r>
                        <a:rPr lang="tr-TR" sz="1200" baseline="0" dirty="0" err="1" smtClean="0"/>
                        <a:t>University</a:t>
                      </a:r>
                      <a:endParaRPr lang="tr-TR" sz="1200" dirty="0"/>
                    </a:p>
                  </a:txBody>
                  <a:tcPr/>
                </a:tc>
              </a:tr>
              <a:tr h="277982">
                <a:tc rowSpan="4">
                  <a:txBody>
                    <a:bodyPr/>
                    <a:lstStyle/>
                    <a:p>
                      <a:pPr algn="ctr"/>
                      <a:r>
                        <a:rPr lang="tr-TR" sz="1200" b="1" i="0" u="none" strike="noStrike" kern="1200" dirty="0" smtClean="0">
                          <a:solidFill>
                            <a:schemeClr val="dk1"/>
                          </a:solidFill>
                          <a:effectLst/>
                          <a:latin typeface="+mn-lt"/>
                          <a:ea typeface="+mn-ea"/>
                          <a:cs typeface="+mn-cs"/>
                        </a:rPr>
                        <a:t>MALAYSIA</a:t>
                      </a:r>
                      <a:endParaRPr lang="tr-TR" sz="1200" dirty="0"/>
                    </a:p>
                  </a:txBody>
                  <a:tcPr/>
                </a:tc>
                <a:tc>
                  <a:txBody>
                    <a:bodyPr/>
                    <a:lstStyle/>
                    <a:p>
                      <a:pPr algn="ctr"/>
                      <a:r>
                        <a:rPr lang="tr-TR" sz="1200" b="0" i="0" kern="1200" dirty="0" err="1" smtClean="0">
                          <a:solidFill>
                            <a:schemeClr val="dk1"/>
                          </a:solidFill>
                          <a:effectLst/>
                          <a:latin typeface="+mn-lt"/>
                          <a:ea typeface="+mn-ea"/>
                          <a:cs typeface="+mn-cs"/>
                        </a:rPr>
                        <a:t>University</a:t>
                      </a:r>
                      <a:r>
                        <a:rPr lang="tr-TR" sz="1200" b="0" i="0" kern="1200" dirty="0" smtClean="0">
                          <a:solidFill>
                            <a:schemeClr val="dk1"/>
                          </a:solidFill>
                          <a:effectLst/>
                          <a:latin typeface="+mn-lt"/>
                          <a:ea typeface="+mn-ea"/>
                          <a:cs typeface="+mn-cs"/>
                        </a:rPr>
                        <a:t> </a:t>
                      </a:r>
                      <a:r>
                        <a:rPr lang="tr-TR" sz="1200" b="0" i="0" kern="1200" dirty="0" err="1" smtClean="0">
                          <a:solidFill>
                            <a:schemeClr val="dk1"/>
                          </a:solidFill>
                          <a:effectLst/>
                          <a:latin typeface="+mn-lt"/>
                          <a:ea typeface="+mn-ea"/>
                          <a:cs typeface="+mn-cs"/>
                        </a:rPr>
                        <a:t>Sains</a:t>
                      </a:r>
                      <a:r>
                        <a:rPr lang="tr-TR" sz="1200" b="0" i="0" kern="1200" dirty="0" smtClean="0">
                          <a:solidFill>
                            <a:schemeClr val="dk1"/>
                          </a:solidFill>
                          <a:effectLst/>
                          <a:latin typeface="+mn-lt"/>
                          <a:ea typeface="+mn-ea"/>
                          <a:cs typeface="+mn-cs"/>
                        </a:rPr>
                        <a:t> </a:t>
                      </a:r>
                      <a:r>
                        <a:rPr lang="tr-TR" sz="1200" b="0" i="0" kern="1200" dirty="0" err="1" smtClean="0">
                          <a:solidFill>
                            <a:schemeClr val="dk1"/>
                          </a:solidFill>
                          <a:effectLst/>
                          <a:latin typeface="+mn-lt"/>
                          <a:ea typeface="+mn-ea"/>
                          <a:cs typeface="+mn-cs"/>
                        </a:rPr>
                        <a:t>Islam</a:t>
                      </a:r>
                      <a:r>
                        <a:rPr lang="tr-TR" sz="1200" b="0" i="0" kern="1200" dirty="0" smtClean="0">
                          <a:solidFill>
                            <a:schemeClr val="dk1"/>
                          </a:solidFill>
                          <a:effectLst/>
                          <a:latin typeface="+mn-lt"/>
                          <a:ea typeface="+mn-ea"/>
                          <a:cs typeface="+mn-cs"/>
                        </a:rPr>
                        <a:t> </a:t>
                      </a:r>
                      <a:r>
                        <a:rPr lang="tr-TR" sz="1200" b="0" i="0" kern="1200" dirty="0" err="1" smtClean="0">
                          <a:solidFill>
                            <a:schemeClr val="dk1"/>
                          </a:solidFill>
                          <a:effectLst/>
                          <a:latin typeface="+mn-lt"/>
                          <a:ea typeface="+mn-ea"/>
                          <a:cs typeface="+mn-cs"/>
                        </a:rPr>
                        <a:t>Malaysıa</a:t>
                      </a:r>
                      <a:endParaRPr lang="tr-TR" sz="1200" dirty="0"/>
                    </a:p>
                  </a:txBody>
                  <a:tcPr/>
                </a:tc>
              </a:tr>
              <a:tr h="277982">
                <a:tc vMerge="1">
                  <a:txBody>
                    <a:bodyPr/>
                    <a:lstStyle/>
                    <a:p>
                      <a:endParaRPr lang="tr-TR" sz="1100" dirty="0"/>
                    </a:p>
                  </a:txBody>
                  <a:tcPr/>
                </a:tc>
                <a:tc>
                  <a:txBody>
                    <a:bodyPr/>
                    <a:lstStyle/>
                    <a:p>
                      <a:pPr algn="ctr"/>
                      <a:r>
                        <a:rPr lang="tr-TR" sz="1200" b="0" i="0" kern="1200" dirty="0" err="1" smtClean="0">
                          <a:solidFill>
                            <a:schemeClr val="dk1"/>
                          </a:solidFill>
                          <a:effectLst/>
                          <a:latin typeface="+mn-lt"/>
                          <a:ea typeface="+mn-ea"/>
                          <a:cs typeface="+mn-cs"/>
                        </a:rPr>
                        <a:t>University</a:t>
                      </a:r>
                      <a:r>
                        <a:rPr lang="tr-TR" sz="1200" b="0" i="0" kern="1200" dirty="0" smtClean="0">
                          <a:solidFill>
                            <a:schemeClr val="dk1"/>
                          </a:solidFill>
                          <a:effectLst/>
                          <a:latin typeface="+mn-lt"/>
                          <a:ea typeface="+mn-ea"/>
                          <a:cs typeface="+mn-cs"/>
                        </a:rPr>
                        <a:t>  </a:t>
                      </a:r>
                      <a:r>
                        <a:rPr lang="tr-TR" sz="1200" b="0" i="0" kern="1200" dirty="0" err="1" smtClean="0">
                          <a:solidFill>
                            <a:schemeClr val="dk1"/>
                          </a:solidFill>
                          <a:effectLst/>
                          <a:latin typeface="+mn-lt"/>
                          <a:ea typeface="+mn-ea"/>
                          <a:cs typeface="+mn-cs"/>
                        </a:rPr>
                        <a:t>Putra</a:t>
                      </a:r>
                      <a:r>
                        <a:rPr lang="tr-TR" sz="1200" b="0" i="0" kern="1200" dirty="0" smtClean="0">
                          <a:solidFill>
                            <a:schemeClr val="dk1"/>
                          </a:solidFill>
                          <a:effectLst/>
                          <a:latin typeface="+mn-lt"/>
                          <a:ea typeface="+mn-ea"/>
                          <a:cs typeface="+mn-cs"/>
                        </a:rPr>
                        <a:t> </a:t>
                      </a:r>
                      <a:r>
                        <a:rPr lang="tr-TR" sz="1200" b="0" i="0" kern="1200" dirty="0" err="1" smtClean="0">
                          <a:solidFill>
                            <a:schemeClr val="dk1"/>
                          </a:solidFill>
                          <a:effectLst/>
                          <a:latin typeface="+mn-lt"/>
                          <a:ea typeface="+mn-ea"/>
                          <a:cs typeface="+mn-cs"/>
                        </a:rPr>
                        <a:t>Malaysia</a:t>
                      </a:r>
                      <a:endParaRPr lang="tr-TR" sz="1200" dirty="0"/>
                    </a:p>
                  </a:txBody>
                  <a:tcPr/>
                </a:tc>
              </a:tr>
              <a:tr h="277982">
                <a:tc vMerge="1">
                  <a:txBody>
                    <a:bodyPr/>
                    <a:lstStyle/>
                    <a:p>
                      <a:endParaRPr lang="tr-TR" sz="1100" dirty="0"/>
                    </a:p>
                  </a:txBody>
                  <a:tcPr/>
                </a:tc>
                <a:tc>
                  <a:txBody>
                    <a:bodyPr/>
                    <a:lstStyle/>
                    <a:p>
                      <a:pPr algn="ctr"/>
                      <a:r>
                        <a:rPr lang="tr-TR" sz="1200" b="0" i="0" kern="1200" dirty="0" err="1" smtClean="0">
                          <a:solidFill>
                            <a:schemeClr val="dk1"/>
                          </a:solidFill>
                          <a:effectLst/>
                          <a:latin typeface="+mn-lt"/>
                          <a:ea typeface="+mn-ea"/>
                          <a:cs typeface="+mn-cs"/>
                        </a:rPr>
                        <a:t>Selangor</a:t>
                      </a:r>
                      <a:r>
                        <a:rPr lang="tr-TR" sz="1200" b="0" i="0" kern="1200" dirty="0" smtClean="0">
                          <a:solidFill>
                            <a:schemeClr val="dk1"/>
                          </a:solidFill>
                          <a:effectLst/>
                          <a:latin typeface="+mn-lt"/>
                          <a:ea typeface="+mn-ea"/>
                          <a:cs typeface="+mn-cs"/>
                        </a:rPr>
                        <a:t> </a:t>
                      </a:r>
                      <a:r>
                        <a:rPr lang="tr-TR" sz="1200" b="0" i="0" kern="1200" dirty="0" err="1" smtClean="0">
                          <a:solidFill>
                            <a:schemeClr val="dk1"/>
                          </a:solidFill>
                          <a:effectLst/>
                          <a:latin typeface="+mn-lt"/>
                          <a:ea typeface="+mn-ea"/>
                          <a:cs typeface="+mn-cs"/>
                        </a:rPr>
                        <a:t>University</a:t>
                      </a:r>
                      <a:endParaRPr lang="tr-TR" sz="1200" dirty="0"/>
                    </a:p>
                  </a:txBody>
                  <a:tcPr/>
                </a:tc>
              </a:tr>
              <a:tr h="277982">
                <a:tc vMerge="1">
                  <a:txBody>
                    <a:bodyPr/>
                    <a:lstStyle/>
                    <a:p>
                      <a:endParaRPr lang="tr-TR" sz="1100" dirty="0"/>
                    </a:p>
                  </a:txBody>
                  <a:tcPr/>
                </a:tc>
                <a:tc>
                  <a:txBody>
                    <a:bodyPr/>
                    <a:lstStyle/>
                    <a:p>
                      <a:pPr algn="ctr"/>
                      <a:r>
                        <a:rPr lang="tr-TR" sz="1200" b="0" i="0" kern="1200" dirty="0" smtClean="0">
                          <a:solidFill>
                            <a:schemeClr val="dk1"/>
                          </a:solidFill>
                          <a:effectLst/>
                          <a:latin typeface="+mn-lt"/>
                          <a:ea typeface="+mn-ea"/>
                          <a:cs typeface="+mn-cs"/>
                        </a:rPr>
                        <a:t>International </a:t>
                      </a:r>
                      <a:r>
                        <a:rPr lang="tr-TR" sz="1200" b="0" i="0" kern="1200" dirty="0" err="1" smtClean="0">
                          <a:solidFill>
                            <a:schemeClr val="dk1"/>
                          </a:solidFill>
                          <a:effectLst/>
                          <a:latin typeface="+mn-lt"/>
                          <a:ea typeface="+mn-ea"/>
                          <a:cs typeface="+mn-cs"/>
                        </a:rPr>
                        <a:t>Islamic</a:t>
                      </a:r>
                      <a:r>
                        <a:rPr lang="tr-TR" sz="1200" b="0" i="0" kern="1200" dirty="0" smtClean="0">
                          <a:solidFill>
                            <a:schemeClr val="dk1"/>
                          </a:solidFill>
                          <a:effectLst/>
                          <a:latin typeface="+mn-lt"/>
                          <a:ea typeface="+mn-ea"/>
                          <a:cs typeface="+mn-cs"/>
                        </a:rPr>
                        <a:t> </a:t>
                      </a:r>
                      <a:r>
                        <a:rPr lang="tr-TR" sz="1200" b="0" i="0" kern="1200" dirty="0" err="1" smtClean="0">
                          <a:solidFill>
                            <a:schemeClr val="dk1"/>
                          </a:solidFill>
                          <a:effectLst/>
                          <a:latin typeface="+mn-lt"/>
                          <a:ea typeface="+mn-ea"/>
                          <a:cs typeface="+mn-cs"/>
                        </a:rPr>
                        <a:t>University</a:t>
                      </a:r>
                      <a:r>
                        <a:rPr lang="tr-TR" sz="1200" b="0" i="0" kern="1200" dirty="0" smtClean="0">
                          <a:solidFill>
                            <a:schemeClr val="dk1"/>
                          </a:solidFill>
                          <a:effectLst/>
                          <a:latin typeface="+mn-lt"/>
                          <a:ea typeface="+mn-ea"/>
                          <a:cs typeface="+mn-cs"/>
                        </a:rPr>
                        <a:t> </a:t>
                      </a:r>
                      <a:r>
                        <a:rPr lang="tr-TR" sz="1200" b="0" i="0" kern="1200" dirty="0" err="1" smtClean="0">
                          <a:solidFill>
                            <a:schemeClr val="dk1"/>
                          </a:solidFill>
                          <a:effectLst/>
                          <a:latin typeface="+mn-lt"/>
                          <a:ea typeface="+mn-ea"/>
                          <a:cs typeface="+mn-cs"/>
                        </a:rPr>
                        <a:t>Malaysia</a:t>
                      </a:r>
                      <a:endParaRPr lang="tr-TR" sz="1200" dirty="0"/>
                    </a:p>
                  </a:txBody>
                  <a:tcPr/>
                </a:tc>
              </a:tr>
              <a:tr h="463304">
                <a:tc rowSpan="2">
                  <a:txBody>
                    <a:bodyPr/>
                    <a:lstStyle/>
                    <a:p>
                      <a:pPr algn="ctr"/>
                      <a:r>
                        <a:rPr lang="tr-TR" sz="1200" b="1" i="0" u="none" strike="noStrike" kern="1200" dirty="0" smtClean="0">
                          <a:solidFill>
                            <a:schemeClr val="dk1"/>
                          </a:solidFill>
                          <a:effectLst/>
                          <a:latin typeface="+mn-lt"/>
                          <a:ea typeface="+mn-ea"/>
                          <a:cs typeface="+mn-cs"/>
                        </a:rPr>
                        <a:t>UKRAINE</a:t>
                      </a:r>
                      <a:endParaRPr lang="tr-TR" sz="1200" dirty="0"/>
                    </a:p>
                  </a:txBody>
                  <a:tcPr/>
                </a:tc>
                <a:tc>
                  <a:txBody>
                    <a:bodyPr/>
                    <a:lstStyle/>
                    <a:p>
                      <a:pPr algn="ctr"/>
                      <a:r>
                        <a:rPr lang="en-US" sz="1200" b="0" i="0" kern="1200" dirty="0" smtClean="0">
                          <a:solidFill>
                            <a:schemeClr val="dk1"/>
                          </a:solidFill>
                          <a:effectLst/>
                          <a:latin typeface="+mn-lt"/>
                          <a:ea typeface="+mn-ea"/>
                          <a:cs typeface="+mn-cs"/>
                        </a:rPr>
                        <a:t>National University Of Life And Environmental Sciences Of Ukraine</a:t>
                      </a:r>
                      <a:endParaRPr lang="tr-TR" sz="1200" dirty="0"/>
                    </a:p>
                  </a:txBody>
                  <a:tcPr/>
                </a:tc>
              </a:tr>
              <a:tr h="277982">
                <a:tc vMerge="1">
                  <a:txBody>
                    <a:bodyPr/>
                    <a:lstStyle/>
                    <a:p>
                      <a:endParaRPr lang="tr-TR" sz="1100" dirty="0"/>
                    </a:p>
                  </a:txBody>
                  <a:tcPr/>
                </a:tc>
                <a:tc>
                  <a:txBody>
                    <a:bodyPr/>
                    <a:lstStyle/>
                    <a:p>
                      <a:pPr algn="ctr"/>
                      <a:r>
                        <a:rPr lang="tr-TR" sz="1200" dirty="0" err="1" smtClean="0"/>
                        <a:t>Lviv</a:t>
                      </a:r>
                      <a:r>
                        <a:rPr lang="tr-TR" sz="1200" dirty="0" smtClean="0"/>
                        <a:t> </a:t>
                      </a:r>
                      <a:r>
                        <a:rPr lang="tr-TR" sz="1200" dirty="0" err="1" smtClean="0"/>
                        <a:t>Polytechnic</a:t>
                      </a:r>
                      <a:r>
                        <a:rPr lang="tr-TR" sz="1200" dirty="0" smtClean="0"/>
                        <a:t> </a:t>
                      </a:r>
                      <a:r>
                        <a:rPr lang="tr-TR" sz="1200" dirty="0" err="1" smtClean="0"/>
                        <a:t>National</a:t>
                      </a:r>
                      <a:r>
                        <a:rPr lang="tr-TR" sz="1200" dirty="0" smtClean="0"/>
                        <a:t> </a:t>
                      </a:r>
                      <a:r>
                        <a:rPr lang="tr-TR" sz="1200" dirty="0" err="1" smtClean="0"/>
                        <a:t>University</a:t>
                      </a:r>
                      <a:endParaRPr lang="tr-TR" sz="1200" dirty="0"/>
                    </a:p>
                  </a:txBody>
                  <a:tcPr/>
                </a:tc>
              </a:tr>
              <a:tr h="277982">
                <a:tc>
                  <a:txBody>
                    <a:bodyPr/>
                    <a:lstStyle/>
                    <a:p>
                      <a:pPr algn="ctr"/>
                      <a:r>
                        <a:rPr lang="tr-TR" sz="1200" b="1" i="0" u="none" strike="noStrike" kern="1200" dirty="0" smtClean="0">
                          <a:solidFill>
                            <a:schemeClr val="dk1"/>
                          </a:solidFill>
                          <a:effectLst/>
                          <a:latin typeface="+mn-lt"/>
                          <a:ea typeface="+mn-ea"/>
                          <a:cs typeface="+mn-cs"/>
                        </a:rPr>
                        <a:t>PAKISTAN</a:t>
                      </a:r>
                      <a:endParaRPr lang="tr-TR" sz="1200" dirty="0"/>
                    </a:p>
                  </a:txBody>
                  <a:tcPr/>
                </a:tc>
                <a:tc>
                  <a:txBody>
                    <a:bodyPr/>
                    <a:lstStyle/>
                    <a:p>
                      <a:pPr algn="ctr"/>
                      <a:r>
                        <a:rPr lang="tr-TR" sz="1200" b="0" i="0" kern="1200" dirty="0" smtClean="0">
                          <a:solidFill>
                            <a:schemeClr val="dk1"/>
                          </a:solidFill>
                          <a:effectLst/>
                          <a:latin typeface="+mn-lt"/>
                          <a:ea typeface="+mn-ea"/>
                          <a:cs typeface="+mn-cs"/>
                        </a:rPr>
                        <a:t>PMAS-</a:t>
                      </a:r>
                      <a:r>
                        <a:rPr lang="tr-TR" sz="1200" b="0" i="0" kern="1200" dirty="0" err="1" smtClean="0">
                          <a:solidFill>
                            <a:schemeClr val="dk1"/>
                          </a:solidFill>
                          <a:effectLst/>
                          <a:latin typeface="+mn-lt"/>
                          <a:ea typeface="+mn-ea"/>
                          <a:cs typeface="+mn-cs"/>
                        </a:rPr>
                        <a:t>Arid</a:t>
                      </a:r>
                      <a:r>
                        <a:rPr lang="tr-TR" sz="1200" b="0" i="0" kern="1200" dirty="0" smtClean="0">
                          <a:solidFill>
                            <a:schemeClr val="dk1"/>
                          </a:solidFill>
                          <a:effectLst/>
                          <a:latin typeface="+mn-lt"/>
                          <a:ea typeface="+mn-ea"/>
                          <a:cs typeface="+mn-cs"/>
                        </a:rPr>
                        <a:t> </a:t>
                      </a:r>
                      <a:r>
                        <a:rPr lang="tr-TR" sz="1200" b="0" i="0" kern="1200" dirty="0" err="1" smtClean="0">
                          <a:solidFill>
                            <a:schemeClr val="dk1"/>
                          </a:solidFill>
                          <a:effectLst/>
                          <a:latin typeface="+mn-lt"/>
                          <a:ea typeface="+mn-ea"/>
                          <a:cs typeface="+mn-cs"/>
                        </a:rPr>
                        <a:t>Agriculture</a:t>
                      </a:r>
                      <a:r>
                        <a:rPr lang="tr-TR" sz="1200" b="0" i="0" kern="1200" dirty="0" smtClean="0">
                          <a:solidFill>
                            <a:schemeClr val="dk1"/>
                          </a:solidFill>
                          <a:effectLst/>
                          <a:latin typeface="+mn-lt"/>
                          <a:ea typeface="+mn-ea"/>
                          <a:cs typeface="+mn-cs"/>
                        </a:rPr>
                        <a:t> </a:t>
                      </a:r>
                      <a:r>
                        <a:rPr lang="tr-TR" sz="1200" b="0" i="0" kern="1200" dirty="0" err="1" smtClean="0">
                          <a:solidFill>
                            <a:schemeClr val="dk1"/>
                          </a:solidFill>
                          <a:effectLst/>
                          <a:latin typeface="+mn-lt"/>
                          <a:ea typeface="+mn-ea"/>
                          <a:cs typeface="+mn-cs"/>
                        </a:rPr>
                        <a:t>University</a:t>
                      </a:r>
                      <a:r>
                        <a:rPr lang="tr-TR" sz="1200" b="0" i="0" kern="1200" dirty="0" smtClean="0">
                          <a:solidFill>
                            <a:schemeClr val="dk1"/>
                          </a:solidFill>
                          <a:effectLst/>
                          <a:latin typeface="+mn-lt"/>
                          <a:ea typeface="+mn-ea"/>
                          <a:cs typeface="+mn-cs"/>
                        </a:rPr>
                        <a:t> </a:t>
                      </a:r>
                      <a:r>
                        <a:rPr lang="tr-TR" sz="1200" b="0" i="0" kern="1200" dirty="0" err="1" smtClean="0">
                          <a:solidFill>
                            <a:schemeClr val="dk1"/>
                          </a:solidFill>
                          <a:effectLst/>
                          <a:latin typeface="+mn-lt"/>
                          <a:ea typeface="+mn-ea"/>
                          <a:cs typeface="+mn-cs"/>
                        </a:rPr>
                        <a:t>Rawalpindi</a:t>
                      </a:r>
                      <a:endParaRPr lang="tr-TR" sz="1200" dirty="0"/>
                    </a:p>
                  </a:txBody>
                  <a:tcPr/>
                </a:tc>
              </a:tr>
              <a:tr h="277982">
                <a:tc>
                  <a:txBody>
                    <a:bodyPr/>
                    <a:lstStyle/>
                    <a:p>
                      <a:pPr algn="ctr"/>
                      <a:r>
                        <a:rPr lang="tr-TR" sz="1200" b="1" dirty="0" smtClean="0"/>
                        <a:t>RUSSIA</a:t>
                      </a:r>
                      <a:endParaRPr lang="tr-TR" sz="1200" b="1" dirty="0"/>
                    </a:p>
                  </a:txBody>
                  <a:tcPr/>
                </a:tc>
                <a:tc>
                  <a:txBody>
                    <a:bodyPr/>
                    <a:lstStyle/>
                    <a:p>
                      <a:pPr algn="ctr"/>
                      <a:r>
                        <a:rPr lang="tr-TR" sz="1200" dirty="0" err="1" smtClean="0"/>
                        <a:t>Southern</a:t>
                      </a:r>
                      <a:r>
                        <a:rPr lang="tr-TR" sz="1200" dirty="0" smtClean="0"/>
                        <a:t>  Federal </a:t>
                      </a:r>
                      <a:r>
                        <a:rPr lang="tr-TR" sz="1200" dirty="0" err="1" smtClean="0"/>
                        <a:t>University</a:t>
                      </a:r>
                      <a:endParaRPr lang="tr-TR" sz="1200" dirty="0"/>
                    </a:p>
                  </a:txBody>
                  <a:tcPr/>
                </a:tc>
              </a:tr>
            </a:tbl>
          </a:graphicData>
        </a:graphic>
      </p:graphicFrame>
    </p:spTree>
    <p:extLst>
      <p:ext uri="{BB962C8B-B14F-4D97-AF65-F5344CB8AC3E}">
        <p14:creationId xmlns:p14="http://schemas.microsoft.com/office/powerpoint/2010/main" val="3515232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75656" y="260648"/>
            <a:ext cx="7211144" cy="1512168"/>
          </a:xfrm>
        </p:spPr>
        <p:txBody>
          <a:bodyPr/>
          <a:lstStyle/>
          <a:p>
            <a:r>
              <a:rPr lang="tr-TR" b="1" dirty="0" smtClean="0"/>
              <a:t>ULUSLARARASI İKİLİ ANLAŞMALAR(MOU)</a:t>
            </a:r>
            <a:endParaRPr lang="tr-TR" b="1" dirty="0"/>
          </a:p>
        </p:txBody>
      </p:sp>
      <p:graphicFrame>
        <p:nvGraphicFramePr>
          <p:cNvPr id="3" name="Tablo 2"/>
          <p:cNvGraphicFramePr>
            <a:graphicFrameLocks noGrp="1"/>
          </p:cNvGraphicFramePr>
          <p:nvPr>
            <p:extLst>
              <p:ext uri="{D42A27DB-BD31-4B8C-83A1-F6EECF244321}">
                <p14:modId xmlns:p14="http://schemas.microsoft.com/office/powerpoint/2010/main" val="2050750726"/>
              </p:ext>
            </p:extLst>
          </p:nvPr>
        </p:nvGraphicFramePr>
        <p:xfrm>
          <a:off x="755576" y="1844826"/>
          <a:ext cx="7632848" cy="4536502"/>
        </p:xfrm>
        <a:graphic>
          <a:graphicData uri="http://schemas.openxmlformats.org/drawingml/2006/table">
            <a:tbl>
              <a:tblPr firstRow="1" bandRow="1">
                <a:tableStyleId>{5C22544A-7EE6-4342-B048-85BDC9FD1C3A}</a:tableStyleId>
              </a:tblPr>
              <a:tblGrid>
                <a:gridCol w="3816424"/>
                <a:gridCol w="3816424"/>
              </a:tblGrid>
              <a:tr h="474061">
                <a:tc>
                  <a:txBody>
                    <a:bodyPr/>
                    <a:lstStyle/>
                    <a:p>
                      <a:r>
                        <a:rPr lang="tr-TR" dirty="0" smtClean="0"/>
                        <a:t>ÜLKE</a:t>
                      </a:r>
                      <a:endParaRPr lang="tr-TR" dirty="0"/>
                    </a:p>
                  </a:txBody>
                  <a:tcPr/>
                </a:tc>
                <a:tc>
                  <a:txBody>
                    <a:bodyPr/>
                    <a:lstStyle/>
                    <a:p>
                      <a:r>
                        <a:rPr lang="tr-TR" dirty="0" smtClean="0"/>
                        <a:t>ÜNİVERSİTE</a:t>
                      </a:r>
                      <a:endParaRPr lang="tr-TR" dirty="0"/>
                    </a:p>
                  </a:txBody>
                  <a:tcPr/>
                </a:tc>
              </a:tr>
              <a:tr h="829608">
                <a:tc>
                  <a:txBody>
                    <a:bodyPr/>
                    <a:lstStyle/>
                    <a:p>
                      <a:pPr algn="ctr"/>
                      <a:r>
                        <a:rPr lang="tr-TR" sz="1800" b="1" i="0" u="none" strike="noStrike" kern="1200" dirty="0" smtClean="0">
                          <a:solidFill>
                            <a:schemeClr val="dk1"/>
                          </a:solidFill>
                          <a:effectLst/>
                          <a:latin typeface="+mn-lt"/>
                          <a:ea typeface="+mn-ea"/>
                          <a:cs typeface="+mn-cs"/>
                        </a:rPr>
                        <a:t>AZERBAIJAN</a:t>
                      </a:r>
                      <a:endParaRPr lang="tr-TR" dirty="0"/>
                    </a:p>
                  </a:txBody>
                  <a:tcPr/>
                </a:tc>
                <a:tc>
                  <a:txBody>
                    <a:bodyPr/>
                    <a:lstStyle/>
                    <a:p>
                      <a:pPr algn="ctr"/>
                      <a:r>
                        <a:rPr lang="en-US" sz="1800" b="0" i="0" kern="1200" dirty="0" smtClean="0">
                          <a:solidFill>
                            <a:schemeClr val="dk1"/>
                          </a:solidFill>
                          <a:effectLst/>
                          <a:latin typeface="+mn-lt"/>
                          <a:ea typeface="+mn-ea"/>
                          <a:cs typeface="+mn-cs"/>
                        </a:rPr>
                        <a:t>Azerbaijan National Academy Of Sciences</a:t>
                      </a:r>
                      <a:endParaRPr lang="tr-TR" dirty="0"/>
                    </a:p>
                  </a:txBody>
                  <a:tcPr/>
                </a:tc>
              </a:tr>
              <a:tr h="480645">
                <a:tc rowSpan="2">
                  <a:txBody>
                    <a:bodyPr/>
                    <a:lstStyle/>
                    <a:p>
                      <a:pPr algn="ctr"/>
                      <a:r>
                        <a:rPr lang="tr-TR" sz="1800" b="1" i="0" u="none" strike="noStrike" kern="1200" dirty="0" smtClean="0">
                          <a:solidFill>
                            <a:schemeClr val="dk1"/>
                          </a:solidFill>
                          <a:effectLst/>
                          <a:latin typeface="+mn-lt"/>
                          <a:ea typeface="+mn-ea"/>
                          <a:cs typeface="+mn-cs"/>
                        </a:rPr>
                        <a:t>BOSNIA</a:t>
                      </a:r>
                      <a:endParaRPr lang="tr-TR" dirty="0"/>
                    </a:p>
                  </a:txBody>
                  <a:tcPr/>
                </a:tc>
                <a:tc>
                  <a:txBody>
                    <a:bodyPr/>
                    <a:lstStyle/>
                    <a:p>
                      <a:pPr algn="ctr"/>
                      <a:r>
                        <a:rPr lang="tr-TR" sz="1800" b="0" i="0" kern="1200" dirty="0" smtClean="0">
                          <a:solidFill>
                            <a:schemeClr val="dk1"/>
                          </a:solidFill>
                          <a:effectLst/>
                          <a:latin typeface="+mn-lt"/>
                          <a:ea typeface="+mn-ea"/>
                          <a:cs typeface="+mn-cs"/>
                        </a:rPr>
                        <a:t>International </a:t>
                      </a:r>
                      <a:r>
                        <a:rPr lang="tr-TR" sz="1800" b="0" i="0" kern="1200" dirty="0" err="1" smtClean="0">
                          <a:solidFill>
                            <a:schemeClr val="dk1"/>
                          </a:solidFill>
                          <a:effectLst/>
                          <a:latin typeface="+mn-lt"/>
                          <a:ea typeface="+mn-ea"/>
                          <a:cs typeface="+mn-cs"/>
                        </a:rPr>
                        <a:t>University</a:t>
                      </a:r>
                      <a:r>
                        <a:rPr lang="tr-TR" sz="1800" b="0" i="0" kern="1200" dirty="0" smtClean="0">
                          <a:solidFill>
                            <a:schemeClr val="dk1"/>
                          </a:solidFill>
                          <a:effectLst/>
                          <a:latin typeface="+mn-lt"/>
                          <a:ea typeface="+mn-ea"/>
                          <a:cs typeface="+mn-cs"/>
                        </a:rPr>
                        <a:t> Of </a:t>
                      </a:r>
                      <a:r>
                        <a:rPr lang="tr-TR" sz="1800" b="0" i="0" kern="1200" dirty="0" err="1" smtClean="0">
                          <a:solidFill>
                            <a:schemeClr val="dk1"/>
                          </a:solidFill>
                          <a:effectLst/>
                          <a:latin typeface="+mn-lt"/>
                          <a:ea typeface="+mn-ea"/>
                          <a:cs typeface="+mn-cs"/>
                        </a:rPr>
                        <a:t>Sarajevo</a:t>
                      </a:r>
                      <a:endParaRPr lang="tr-TR" dirty="0"/>
                    </a:p>
                  </a:txBody>
                  <a:tcPr/>
                </a:tc>
              </a:tr>
              <a:tr h="480645">
                <a:tc vMerge="1">
                  <a:txBody>
                    <a:bodyPr/>
                    <a:lstStyle/>
                    <a:p>
                      <a:endParaRPr lang="tr-TR" dirty="0"/>
                    </a:p>
                  </a:txBody>
                  <a:tcPr/>
                </a:tc>
                <a:tc>
                  <a:txBody>
                    <a:bodyPr/>
                    <a:lstStyle/>
                    <a:p>
                      <a:pPr algn="ctr"/>
                      <a:r>
                        <a:rPr lang="tr-TR" sz="1800" b="0" i="0" kern="1200" dirty="0" err="1" smtClean="0">
                          <a:solidFill>
                            <a:schemeClr val="dk1"/>
                          </a:solidFill>
                          <a:effectLst/>
                          <a:latin typeface="+mn-lt"/>
                          <a:ea typeface="+mn-ea"/>
                          <a:cs typeface="+mn-cs"/>
                        </a:rPr>
                        <a:t>University</a:t>
                      </a:r>
                      <a:r>
                        <a:rPr lang="tr-TR" sz="1800" b="0" i="0" kern="1200" dirty="0" smtClean="0">
                          <a:solidFill>
                            <a:schemeClr val="dk1"/>
                          </a:solidFill>
                          <a:effectLst/>
                          <a:latin typeface="+mn-lt"/>
                          <a:ea typeface="+mn-ea"/>
                          <a:cs typeface="+mn-cs"/>
                        </a:rPr>
                        <a:t> Of </a:t>
                      </a:r>
                      <a:r>
                        <a:rPr lang="tr-TR" sz="1800" b="0" i="0" kern="1200" dirty="0" err="1" smtClean="0">
                          <a:solidFill>
                            <a:schemeClr val="dk1"/>
                          </a:solidFill>
                          <a:effectLst/>
                          <a:latin typeface="+mn-lt"/>
                          <a:ea typeface="+mn-ea"/>
                          <a:cs typeface="+mn-cs"/>
                        </a:rPr>
                        <a:t>Sarajevo</a:t>
                      </a:r>
                      <a:endParaRPr lang="tr-TR" dirty="0"/>
                    </a:p>
                  </a:txBody>
                  <a:tcPr/>
                </a:tc>
              </a:tr>
              <a:tr h="829608">
                <a:tc>
                  <a:txBody>
                    <a:bodyPr/>
                    <a:lstStyle/>
                    <a:p>
                      <a:pPr algn="ctr"/>
                      <a:r>
                        <a:rPr lang="tr-TR" sz="1800" b="1" i="0" u="none" strike="noStrike" kern="1200" dirty="0" smtClean="0">
                          <a:solidFill>
                            <a:schemeClr val="dk1"/>
                          </a:solidFill>
                          <a:effectLst/>
                          <a:latin typeface="+mn-lt"/>
                          <a:ea typeface="+mn-ea"/>
                          <a:cs typeface="+mn-cs"/>
                        </a:rPr>
                        <a:t>KOSOVO</a:t>
                      </a:r>
                      <a:endParaRPr lang="tr-TR" dirty="0"/>
                    </a:p>
                  </a:txBody>
                  <a:tcPr/>
                </a:tc>
                <a:tc>
                  <a:txBody>
                    <a:bodyPr/>
                    <a:lstStyle/>
                    <a:p>
                      <a:pPr algn="ctr"/>
                      <a:r>
                        <a:rPr lang="en-US" sz="1800" b="0" i="0" kern="1200" dirty="0" smtClean="0">
                          <a:solidFill>
                            <a:schemeClr val="dk1"/>
                          </a:solidFill>
                          <a:effectLst/>
                          <a:latin typeface="+mn-lt"/>
                          <a:ea typeface="+mn-ea"/>
                          <a:cs typeface="+mn-cs"/>
                        </a:rPr>
                        <a:t>University For Business And Technology</a:t>
                      </a:r>
                      <a:endParaRPr lang="tr-TR" dirty="0"/>
                    </a:p>
                  </a:txBody>
                  <a:tcPr/>
                </a:tc>
              </a:tr>
              <a:tr h="480645">
                <a:tc rowSpan="2">
                  <a:txBody>
                    <a:bodyPr/>
                    <a:lstStyle/>
                    <a:p>
                      <a:pPr algn="ctr"/>
                      <a:r>
                        <a:rPr lang="tr-TR" sz="1800" b="1" i="0" u="none" strike="noStrike" kern="1200" dirty="0" smtClean="0">
                          <a:solidFill>
                            <a:schemeClr val="dk1"/>
                          </a:solidFill>
                          <a:effectLst/>
                          <a:latin typeface="+mn-lt"/>
                          <a:ea typeface="+mn-ea"/>
                          <a:cs typeface="+mn-cs"/>
                        </a:rPr>
                        <a:t>MACEDONIA</a:t>
                      </a:r>
                      <a:endParaRPr lang="tr-TR" dirty="0"/>
                    </a:p>
                  </a:txBody>
                  <a:tcPr/>
                </a:tc>
                <a:tc>
                  <a:txBody>
                    <a:bodyPr/>
                    <a:lstStyle/>
                    <a:p>
                      <a:pPr algn="ctr"/>
                      <a:r>
                        <a:rPr lang="tr-TR" sz="1800" b="0" i="0" kern="1200" dirty="0" smtClean="0">
                          <a:solidFill>
                            <a:schemeClr val="dk1"/>
                          </a:solidFill>
                          <a:effectLst/>
                          <a:latin typeface="+mn-lt"/>
                          <a:ea typeface="+mn-ea"/>
                          <a:cs typeface="+mn-cs"/>
                        </a:rPr>
                        <a:t>International </a:t>
                      </a:r>
                      <a:r>
                        <a:rPr lang="tr-TR" sz="1800" b="0" i="0" kern="1200" dirty="0" err="1" smtClean="0">
                          <a:solidFill>
                            <a:schemeClr val="dk1"/>
                          </a:solidFill>
                          <a:effectLst/>
                          <a:latin typeface="+mn-lt"/>
                          <a:ea typeface="+mn-ea"/>
                          <a:cs typeface="+mn-cs"/>
                        </a:rPr>
                        <a:t>Vision</a:t>
                      </a:r>
                      <a:r>
                        <a:rPr lang="tr-TR" sz="1800" b="0" i="0" kern="1200" dirty="0" smtClean="0">
                          <a:solidFill>
                            <a:schemeClr val="dk1"/>
                          </a:solidFill>
                          <a:effectLst/>
                          <a:latin typeface="+mn-lt"/>
                          <a:ea typeface="+mn-ea"/>
                          <a:cs typeface="+mn-cs"/>
                        </a:rPr>
                        <a:t> </a:t>
                      </a:r>
                      <a:r>
                        <a:rPr lang="tr-TR" sz="1800" b="0" i="0" kern="1200" dirty="0" err="1" smtClean="0">
                          <a:solidFill>
                            <a:schemeClr val="dk1"/>
                          </a:solidFill>
                          <a:effectLst/>
                          <a:latin typeface="+mn-lt"/>
                          <a:ea typeface="+mn-ea"/>
                          <a:cs typeface="+mn-cs"/>
                        </a:rPr>
                        <a:t>University</a:t>
                      </a:r>
                      <a:endParaRPr lang="tr-TR" dirty="0"/>
                    </a:p>
                  </a:txBody>
                  <a:tcPr/>
                </a:tc>
              </a:tr>
              <a:tr h="480645">
                <a:tc vMerge="1">
                  <a:txBody>
                    <a:bodyPr/>
                    <a:lstStyle/>
                    <a:p>
                      <a:endParaRPr lang="tr-TR" dirty="0"/>
                    </a:p>
                  </a:txBody>
                  <a:tcPr/>
                </a:tc>
                <a:tc>
                  <a:txBody>
                    <a:bodyPr/>
                    <a:lstStyle/>
                    <a:p>
                      <a:pPr algn="ctr"/>
                      <a:r>
                        <a:rPr lang="tr-TR" sz="1800" b="0" i="0" kern="1200" dirty="0" smtClean="0">
                          <a:solidFill>
                            <a:schemeClr val="dk1"/>
                          </a:solidFill>
                          <a:effectLst/>
                          <a:latin typeface="+mn-lt"/>
                          <a:ea typeface="+mn-ea"/>
                          <a:cs typeface="+mn-cs"/>
                        </a:rPr>
                        <a:t>International Balkan </a:t>
                      </a:r>
                      <a:r>
                        <a:rPr lang="tr-TR" sz="1800" b="0" i="0" kern="1200" dirty="0" err="1" smtClean="0">
                          <a:solidFill>
                            <a:schemeClr val="dk1"/>
                          </a:solidFill>
                          <a:effectLst/>
                          <a:latin typeface="+mn-lt"/>
                          <a:ea typeface="+mn-ea"/>
                          <a:cs typeface="+mn-cs"/>
                        </a:rPr>
                        <a:t>University</a:t>
                      </a:r>
                      <a:endParaRPr lang="tr-TR" dirty="0"/>
                    </a:p>
                  </a:txBody>
                  <a:tcPr/>
                </a:tc>
              </a:tr>
              <a:tr h="480645">
                <a:tc>
                  <a:txBody>
                    <a:bodyPr/>
                    <a:lstStyle/>
                    <a:p>
                      <a:pPr algn="ctr"/>
                      <a:r>
                        <a:rPr lang="tr-TR" sz="1800" b="1" i="0" u="none" strike="noStrike" kern="1200" dirty="0" smtClean="0">
                          <a:solidFill>
                            <a:schemeClr val="dk1"/>
                          </a:solidFill>
                          <a:effectLst/>
                          <a:latin typeface="+mn-lt"/>
                          <a:ea typeface="+mn-ea"/>
                          <a:cs typeface="+mn-cs"/>
                        </a:rPr>
                        <a:t>LATVIJA</a:t>
                      </a:r>
                      <a:endParaRPr lang="tr-TR" dirty="0"/>
                    </a:p>
                  </a:txBody>
                  <a:tcPr/>
                </a:tc>
                <a:tc>
                  <a:txBody>
                    <a:bodyPr/>
                    <a:lstStyle/>
                    <a:p>
                      <a:pPr algn="ctr"/>
                      <a:r>
                        <a:rPr lang="tr-TR" sz="1800" b="0" i="0" kern="1200" dirty="0" err="1" smtClean="0">
                          <a:solidFill>
                            <a:schemeClr val="dk1"/>
                          </a:solidFill>
                          <a:effectLst/>
                          <a:latin typeface="+mn-lt"/>
                          <a:ea typeface="+mn-ea"/>
                          <a:cs typeface="+mn-cs"/>
                        </a:rPr>
                        <a:t>Baltic</a:t>
                      </a:r>
                      <a:r>
                        <a:rPr lang="tr-TR" sz="1800" b="0" i="0" kern="1200" dirty="0" smtClean="0">
                          <a:solidFill>
                            <a:schemeClr val="dk1"/>
                          </a:solidFill>
                          <a:effectLst/>
                          <a:latin typeface="+mn-lt"/>
                          <a:ea typeface="+mn-ea"/>
                          <a:cs typeface="+mn-cs"/>
                        </a:rPr>
                        <a:t> International Academy</a:t>
                      </a:r>
                      <a:endParaRPr lang="tr-TR" dirty="0"/>
                    </a:p>
                  </a:txBody>
                  <a:tcPr/>
                </a:tc>
              </a:tr>
            </a:tbl>
          </a:graphicData>
        </a:graphic>
      </p:graphicFrame>
    </p:spTree>
    <p:extLst>
      <p:ext uri="{BB962C8B-B14F-4D97-AF65-F5344CB8AC3E}">
        <p14:creationId xmlns:p14="http://schemas.microsoft.com/office/powerpoint/2010/main" val="14456878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Executive</Template>
  <TotalTime>5467</TotalTime>
  <Words>2189</Words>
  <Application>Microsoft Office PowerPoint</Application>
  <PresentationFormat>Ekran Gösterisi (4:3)</PresentationFormat>
  <Paragraphs>395</Paragraphs>
  <Slides>36</Slides>
  <Notes>2</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Üst Düzey</vt:lpstr>
      <vt:lpstr>ISPARTA UYGULAMALI BİLİMLER ÜNİVERSİTESİ MEVLANA DEĞİŞİM PROGRAMI</vt:lpstr>
      <vt:lpstr>MEVLANA DEĞİŞİM PROGRAMI NEDİR?</vt:lpstr>
      <vt:lpstr>MEVLANA DEĞİŞİM PROGRAMINA KİMLER KATILABİLİR? </vt:lpstr>
      <vt:lpstr>ÖĞRENCİLER İÇİN BAŞVURU ŞARTLARI</vt:lpstr>
      <vt:lpstr>2019-2020 Mevlana Akademik Takvimi</vt:lpstr>
      <vt:lpstr>MEVLANA DEĞİŞİM PROGRAMI PROTOKOLÜ</vt:lpstr>
      <vt:lpstr>PROTOKOL YAPILAN ÜNİVERSİTELER</vt:lpstr>
      <vt:lpstr>PROTOKOL LİSTESİ</vt:lpstr>
      <vt:lpstr>ULUSLARARASI İKİLİ ANLAŞMALAR(MOU)</vt:lpstr>
      <vt:lpstr>PowerPoint Sunusu</vt:lpstr>
      <vt:lpstr>PowerPoint Sunusu</vt:lpstr>
      <vt:lpstr>BAŞVURU SÜRECİ</vt:lpstr>
      <vt:lpstr>ADAY ÖĞRENCİ BAŞVURUSU</vt:lpstr>
      <vt:lpstr>PowerPoint Sunusu</vt:lpstr>
      <vt:lpstr>MEVLANA DEĞİŞİM PROGRAMINDAN FAYDALANACAK ÖĞRENCİLER İÇİN GEREKLİ BELGELER</vt:lpstr>
      <vt:lpstr>ÖĞRENİM PROTOKOLÜ İLE İLGİLİ ESASLAR</vt:lpstr>
      <vt:lpstr>ÖĞRENİM PROTOKOLÜ İLE İLGİLİ ESASLAR</vt:lpstr>
      <vt:lpstr>ÖĞRENCİ KABUL BELGESİ (ACCEPTANCE LETTER)</vt:lpstr>
      <vt:lpstr>MEVLANA DEĞİŞİM PROGRAMINDAN FAYDALANACAK ÖĞRENCİLER İÇİN GEREKLİ BELGELER</vt:lpstr>
      <vt:lpstr>MEVLANA DEĞİŞİM PROGRAMINDAN FAYDALANACAK ÖĞRENCİLER İÇİN GEREKLİ BELGELER</vt:lpstr>
      <vt:lpstr>Vize İşlemleri İle İlgili Bilgiler</vt:lpstr>
      <vt:lpstr>Vize İşlemleri İle İlgili Bilgiler</vt:lpstr>
      <vt:lpstr>Vize İşlemleri İle İlgili Bilgiler</vt:lpstr>
      <vt:lpstr>Gitmeden Önce Son Bakış</vt:lpstr>
      <vt:lpstr>Değişim Sürecinde:</vt:lpstr>
      <vt:lpstr>Değişim Sürecinin Bitiminde</vt:lpstr>
      <vt:lpstr>BURSLAR VE YEVMİYELER</vt:lpstr>
      <vt:lpstr>BÖLGELERE GÖRE BURS/YEVMİYE MİKTARLARI</vt:lpstr>
      <vt:lpstr>MEVLANA DEĞİŞİM PROGRAMI SÜRESİNCE BURSLAR ve YEVMİYELER</vt:lpstr>
      <vt:lpstr>MEVLANA PROJELERİ</vt:lpstr>
      <vt:lpstr>PROJE TABANLI ULUSLARARASI DEĞİŞİM ROGRAMI</vt:lpstr>
      <vt:lpstr>2019-2020 PROJE TABANLI ULUSLARARASI DEĞİŞİM PROGRAMI ALANLARI</vt:lpstr>
      <vt:lpstr>PowerPoint Sunusu</vt:lpstr>
      <vt:lpstr>PAK-TÜRK ARAŞTIRMACI HAREKETLİLİĞİ BURS PROGRAMI</vt:lpstr>
      <vt:lpstr>SIK SORULAN SORULAR</vt:lpstr>
      <vt:lpstr>ISPARTA UYGULAMALI BİLİMLER ÜNİVERSİTE MEVLANA DEĞİŞİM PROGRAMI KOORDİNATÖRLÜĞÜ</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MEVLANA DEĞİŞİM PROGRAMI</dc:title>
  <dc:creator>Burak Karaceylan</dc:creator>
  <cp:lastModifiedBy>OUYALCIN</cp:lastModifiedBy>
  <cp:revision>236</cp:revision>
  <cp:lastPrinted>2018-12-19T06:54:37Z</cp:lastPrinted>
  <dcterms:created xsi:type="dcterms:W3CDTF">2013-11-05T12:22:16Z</dcterms:created>
  <dcterms:modified xsi:type="dcterms:W3CDTF">2020-02-26T05:57:57Z</dcterms:modified>
</cp:coreProperties>
</file>