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016" r:id="rId2"/>
  </p:sldMasterIdLst>
  <p:notesMasterIdLst>
    <p:notesMasterId r:id="rId40"/>
  </p:notesMasterIdLst>
  <p:handoutMasterIdLst>
    <p:handoutMasterId r:id="rId41"/>
  </p:handoutMasterIdLst>
  <p:sldIdLst>
    <p:sldId id="1025" r:id="rId3"/>
    <p:sldId id="962" r:id="rId4"/>
    <p:sldId id="963" r:id="rId5"/>
    <p:sldId id="983" r:id="rId6"/>
    <p:sldId id="950" r:id="rId7"/>
    <p:sldId id="916" r:id="rId8"/>
    <p:sldId id="949" r:id="rId9"/>
    <p:sldId id="921" r:id="rId10"/>
    <p:sldId id="927" r:id="rId11"/>
    <p:sldId id="1009" r:id="rId12"/>
    <p:sldId id="930" r:id="rId13"/>
    <p:sldId id="1019" r:id="rId14"/>
    <p:sldId id="1022" r:id="rId15"/>
    <p:sldId id="1023" r:id="rId16"/>
    <p:sldId id="1020" r:id="rId17"/>
    <p:sldId id="1021" r:id="rId18"/>
    <p:sldId id="988" r:id="rId19"/>
    <p:sldId id="1011" r:id="rId20"/>
    <p:sldId id="990" r:id="rId21"/>
    <p:sldId id="1001" r:id="rId22"/>
    <p:sldId id="1024" r:id="rId23"/>
    <p:sldId id="1004" r:id="rId24"/>
    <p:sldId id="925" r:id="rId25"/>
    <p:sldId id="1002" r:id="rId26"/>
    <p:sldId id="996" r:id="rId27"/>
    <p:sldId id="1012" r:id="rId28"/>
    <p:sldId id="1013" r:id="rId29"/>
    <p:sldId id="997" r:id="rId30"/>
    <p:sldId id="985" r:id="rId31"/>
    <p:sldId id="946" r:id="rId32"/>
    <p:sldId id="951" r:id="rId33"/>
    <p:sldId id="987" r:id="rId34"/>
    <p:sldId id="1018" r:id="rId35"/>
    <p:sldId id="1026" r:id="rId36"/>
    <p:sldId id="979" r:id="rId37"/>
    <p:sldId id="991" r:id="rId38"/>
    <p:sldId id="952" r:id="rId39"/>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6BC"/>
    <a:srgbClr val="CCFFFF"/>
    <a:srgbClr val="ABDDAC"/>
    <a:srgbClr val="A50021"/>
    <a:srgbClr val="B80000"/>
    <a:srgbClr val="0066FF"/>
    <a:srgbClr val="CC0000"/>
    <a:srgbClr val="7768E4"/>
    <a:srgbClr val="7E4342"/>
    <a:srgbClr val="ECD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94982" autoAdjust="0"/>
  </p:normalViewPr>
  <p:slideViewPr>
    <p:cSldViewPr>
      <p:cViewPr>
        <p:scale>
          <a:sx n="73" d="100"/>
          <a:sy n="73" d="100"/>
        </p:scale>
        <p:origin x="-12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44" y="-11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AA7A0-DD41-45CB-A06F-0003EE20A308}"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tr-TR"/>
        </a:p>
      </dgm:t>
    </dgm:pt>
    <dgm:pt modelId="{AA15B3AB-6908-4FA9-A8A6-6D833D079AFD}">
      <dgm:prSet phldrT="[Metin]"/>
      <dgm:spPr>
        <a:solidFill>
          <a:schemeClr val="accent6">
            <a:lumMod val="75000"/>
          </a:schemeClr>
        </a:solidFill>
      </dgm:spPr>
      <dgm:t>
        <a:bodyPr/>
        <a:lstStyle/>
        <a:p>
          <a:pPr algn="ctr"/>
          <a:r>
            <a:rPr lang="en-US" dirty="0"/>
            <a:t>Student </a:t>
          </a:r>
          <a:endParaRPr lang="tr-TR" b="1" dirty="0">
            <a:latin typeface="Constantia" pitchFamily="18" charset="0"/>
          </a:endParaRPr>
        </a:p>
      </dgm:t>
    </dgm:pt>
    <dgm:pt modelId="{B722F188-1CA6-46E9-9EB7-335B709FCE70}" type="parTrans" cxnId="{7C872E8F-EA47-4DD0-8DBE-77050C4EEB6D}">
      <dgm:prSet/>
      <dgm:spPr/>
      <dgm:t>
        <a:bodyPr/>
        <a:lstStyle/>
        <a:p>
          <a:pPr algn="ctr"/>
          <a:endParaRPr lang="tr-TR" b="1">
            <a:latin typeface="Constantia" pitchFamily="18" charset="0"/>
          </a:endParaRPr>
        </a:p>
      </dgm:t>
    </dgm:pt>
    <dgm:pt modelId="{86EF47BF-2EEA-4D4E-BED2-F5FF655DB276}" type="sibTrans" cxnId="{7C872E8F-EA47-4DD0-8DBE-77050C4EEB6D}">
      <dgm:prSet/>
      <dgm:spPr/>
      <dgm:t>
        <a:bodyPr/>
        <a:lstStyle/>
        <a:p>
          <a:pPr algn="ctr"/>
          <a:endParaRPr lang="tr-TR" b="1">
            <a:latin typeface="Constantia" pitchFamily="18" charset="0"/>
          </a:endParaRPr>
        </a:p>
      </dgm:t>
    </dgm:pt>
    <dgm:pt modelId="{DE8DE1B9-B621-4813-A9A7-48D8F51A7774}">
      <dgm:prSet phldrT="[Metin]"/>
      <dgm:spPr>
        <a:ln>
          <a:solidFill>
            <a:schemeClr val="accent6">
              <a:lumMod val="75000"/>
            </a:schemeClr>
          </a:solidFill>
        </a:ln>
      </dgm:spPr>
      <dgm:t>
        <a:bodyPr/>
        <a:lstStyle/>
        <a:p>
          <a:pPr algn="ctr"/>
          <a:r>
            <a:rPr lang="en-US" dirty="0"/>
            <a:t>Minimum 1,  maximum 2</a:t>
          </a:r>
          <a:r>
            <a:rPr lang="tr-TR" dirty="0"/>
            <a:t> </a:t>
          </a:r>
          <a:r>
            <a:rPr lang="en-US" dirty="0"/>
            <a:t>semesters </a:t>
          </a:r>
          <a:r>
            <a:rPr lang="tr-TR" dirty="0" smtClean="0"/>
            <a:t>(4 </a:t>
          </a:r>
          <a:r>
            <a:rPr lang="tr-TR" dirty="0" err="1" smtClean="0"/>
            <a:t>months</a:t>
          </a:r>
          <a:r>
            <a:rPr lang="tr-TR" dirty="0" smtClean="0"/>
            <a:t> </a:t>
          </a:r>
          <a:r>
            <a:rPr lang="tr-TR" dirty="0" err="1" smtClean="0"/>
            <a:t>with</a:t>
          </a:r>
          <a:r>
            <a:rPr lang="tr-TR" dirty="0" smtClean="0"/>
            <a:t> </a:t>
          </a:r>
          <a:r>
            <a:rPr lang="tr-TR" dirty="0" err="1"/>
            <a:t>scholarship</a:t>
          </a:r>
          <a:r>
            <a:rPr lang="tr-TR" dirty="0"/>
            <a:t> +1 </a:t>
          </a:r>
          <a:r>
            <a:rPr lang="tr-TR" dirty="0" err="1"/>
            <a:t>semester</a:t>
          </a:r>
          <a:r>
            <a:rPr lang="tr-TR" dirty="0"/>
            <a:t> </a:t>
          </a:r>
          <a:r>
            <a:rPr lang="tr-TR" dirty="0" err="1"/>
            <a:t>without</a:t>
          </a:r>
          <a:r>
            <a:rPr lang="tr-TR" dirty="0"/>
            <a:t> </a:t>
          </a:r>
          <a:r>
            <a:rPr lang="tr-TR" dirty="0" err="1"/>
            <a:t>scholarship</a:t>
          </a:r>
          <a:r>
            <a:rPr lang="tr-TR" dirty="0"/>
            <a:t>)</a:t>
          </a:r>
          <a:endParaRPr lang="tr-TR" b="1" dirty="0">
            <a:latin typeface="Bodoni MT" pitchFamily="18" charset="0"/>
          </a:endParaRPr>
        </a:p>
      </dgm:t>
    </dgm:pt>
    <dgm:pt modelId="{03D66C48-6F1C-46C0-AF34-E5AAC7CCBF57}" type="parTrans" cxnId="{1123D617-2FA3-4C16-BF92-BFD133AEF262}">
      <dgm:prSet/>
      <dgm:spPr>
        <a:ln>
          <a:solidFill>
            <a:schemeClr val="accent6">
              <a:lumMod val="75000"/>
            </a:schemeClr>
          </a:solidFill>
        </a:ln>
      </dgm:spPr>
      <dgm:t>
        <a:bodyPr/>
        <a:lstStyle/>
        <a:p>
          <a:pPr algn="ctr"/>
          <a:endParaRPr lang="tr-TR" b="1">
            <a:latin typeface="Constantia" pitchFamily="18" charset="0"/>
          </a:endParaRPr>
        </a:p>
      </dgm:t>
    </dgm:pt>
    <dgm:pt modelId="{82184A15-60AF-4233-8CAB-906E5FBBF116}" type="sibTrans" cxnId="{1123D617-2FA3-4C16-BF92-BFD133AEF262}">
      <dgm:prSet/>
      <dgm:spPr/>
      <dgm:t>
        <a:bodyPr/>
        <a:lstStyle/>
        <a:p>
          <a:pPr algn="ctr"/>
          <a:endParaRPr lang="tr-TR" b="1">
            <a:latin typeface="Constantia" pitchFamily="18" charset="0"/>
          </a:endParaRPr>
        </a:p>
      </dgm:t>
    </dgm:pt>
    <dgm:pt modelId="{341FB169-FA84-4693-97FA-E4FCF08E266E}">
      <dgm:prSet phldrT="[Metin]"/>
      <dgm:spPr>
        <a:ln>
          <a:solidFill>
            <a:schemeClr val="accent6">
              <a:lumMod val="75000"/>
            </a:schemeClr>
          </a:solidFill>
        </a:ln>
      </dgm:spPr>
      <dgm:t>
        <a:bodyPr/>
        <a:lstStyle/>
        <a:p>
          <a:pPr algn="ctr"/>
          <a:r>
            <a:rPr lang="en-US" dirty="0"/>
            <a:t>Couldn’t exceed one academic year</a:t>
          </a:r>
          <a:endParaRPr lang="tr-TR" b="1" dirty="0">
            <a:latin typeface="Bodoni MT" pitchFamily="18" charset="0"/>
          </a:endParaRPr>
        </a:p>
      </dgm:t>
    </dgm:pt>
    <dgm:pt modelId="{A2C4E806-D13C-4740-BC29-C4D9F3B7F922}" type="parTrans" cxnId="{A2276B3F-543A-4673-8ED4-9EAD5FA23EEC}">
      <dgm:prSet/>
      <dgm:spPr>
        <a:ln>
          <a:solidFill>
            <a:schemeClr val="accent6">
              <a:lumMod val="75000"/>
            </a:schemeClr>
          </a:solidFill>
        </a:ln>
      </dgm:spPr>
      <dgm:t>
        <a:bodyPr/>
        <a:lstStyle/>
        <a:p>
          <a:pPr algn="ctr"/>
          <a:endParaRPr lang="tr-TR" b="1">
            <a:latin typeface="Constantia" pitchFamily="18" charset="0"/>
          </a:endParaRPr>
        </a:p>
      </dgm:t>
    </dgm:pt>
    <dgm:pt modelId="{3D15D2DE-156C-4EF4-8738-092787A720BF}" type="sibTrans" cxnId="{A2276B3F-543A-4673-8ED4-9EAD5FA23EEC}">
      <dgm:prSet/>
      <dgm:spPr/>
      <dgm:t>
        <a:bodyPr/>
        <a:lstStyle/>
        <a:p>
          <a:pPr algn="ctr"/>
          <a:endParaRPr lang="tr-TR" b="1">
            <a:latin typeface="Constantia" pitchFamily="18" charset="0"/>
          </a:endParaRPr>
        </a:p>
      </dgm:t>
    </dgm:pt>
    <dgm:pt modelId="{303D4B16-0468-41D2-B043-D072B57B289C}">
      <dgm:prSet phldrT="[Metin]"/>
      <dgm:spPr>
        <a:solidFill>
          <a:srgbClr val="00B0F0"/>
        </a:solidFill>
      </dgm:spPr>
      <dgm:t>
        <a:bodyPr/>
        <a:lstStyle/>
        <a:p>
          <a:pPr algn="ctr"/>
          <a:r>
            <a:rPr lang="en-US" dirty="0"/>
            <a:t>Academic Staff</a:t>
          </a:r>
          <a:endParaRPr lang="tr-TR" b="1" dirty="0">
            <a:latin typeface="Constantia" pitchFamily="18" charset="0"/>
          </a:endParaRPr>
        </a:p>
      </dgm:t>
    </dgm:pt>
    <dgm:pt modelId="{95969EA9-A97D-45DF-A333-EC8C64585357}" type="parTrans" cxnId="{8A785BF9-CABC-4633-A0B8-9C1AFFB446E7}">
      <dgm:prSet/>
      <dgm:spPr/>
      <dgm:t>
        <a:bodyPr/>
        <a:lstStyle/>
        <a:p>
          <a:pPr algn="ctr"/>
          <a:endParaRPr lang="tr-TR" b="1">
            <a:latin typeface="Constantia" pitchFamily="18" charset="0"/>
          </a:endParaRPr>
        </a:p>
      </dgm:t>
    </dgm:pt>
    <dgm:pt modelId="{1F19B77D-6D63-4D6E-9760-A07352BF04CF}" type="sibTrans" cxnId="{8A785BF9-CABC-4633-A0B8-9C1AFFB446E7}">
      <dgm:prSet/>
      <dgm:spPr/>
      <dgm:t>
        <a:bodyPr/>
        <a:lstStyle/>
        <a:p>
          <a:pPr algn="ctr"/>
          <a:endParaRPr lang="tr-TR" b="1">
            <a:latin typeface="Constantia" pitchFamily="18" charset="0"/>
          </a:endParaRPr>
        </a:p>
      </dgm:t>
    </dgm:pt>
    <dgm:pt modelId="{3C296ECE-0D47-4C59-8A50-01AC40A9A7E5}">
      <dgm:prSet phldrT="[Metin]"/>
      <dgm:spPr>
        <a:ln>
          <a:solidFill>
            <a:srgbClr val="00B0F0"/>
          </a:solidFill>
        </a:ln>
      </dgm:spPr>
      <dgm:t>
        <a:bodyPr/>
        <a:lstStyle/>
        <a:p>
          <a:pPr algn="ctr"/>
          <a:r>
            <a:rPr lang="en-US" dirty="0"/>
            <a:t>Minimum </a:t>
          </a:r>
          <a:r>
            <a:rPr lang="tr-TR" dirty="0" smtClean="0"/>
            <a:t>14 </a:t>
          </a:r>
          <a:r>
            <a:rPr lang="tr-TR" dirty="0" err="1" smtClean="0"/>
            <a:t>days</a:t>
          </a:r>
          <a:endParaRPr lang="tr-TR" b="1" dirty="0">
            <a:latin typeface="Bodoni MT" pitchFamily="18" charset="0"/>
          </a:endParaRPr>
        </a:p>
      </dgm:t>
    </dgm:pt>
    <dgm:pt modelId="{589C7934-F495-4C16-9BDA-719709EF6492}" type="parTrans" cxnId="{402F5958-3D39-4F23-89E0-16A49CF586FA}">
      <dgm:prSet/>
      <dgm:spPr>
        <a:ln>
          <a:solidFill>
            <a:srgbClr val="00B0F0"/>
          </a:solidFill>
        </a:ln>
      </dgm:spPr>
      <dgm:t>
        <a:bodyPr/>
        <a:lstStyle/>
        <a:p>
          <a:pPr algn="ctr"/>
          <a:endParaRPr lang="tr-TR" b="1">
            <a:latin typeface="Constantia" pitchFamily="18" charset="0"/>
          </a:endParaRPr>
        </a:p>
      </dgm:t>
    </dgm:pt>
    <dgm:pt modelId="{D9A2C3E1-726B-4CA4-825B-ED050544AF4B}" type="sibTrans" cxnId="{402F5958-3D39-4F23-89E0-16A49CF586FA}">
      <dgm:prSet/>
      <dgm:spPr/>
      <dgm:t>
        <a:bodyPr/>
        <a:lstStyle/>
        <a:p>
          <a:pPr algn="ctr"/>
          <a:endParaRPr lang="tr-TR" b="1">
            <a:latin typeface="Constantia" pitchFamily="18" charset="0"/>
          </a:endParaRPr>
        </a:p>
      </dgm:t>
    </dgm:pt>
    <dgm:pt modelId="{83F2364F-F1B5-4E26-9365-A53479793AE8}">
      <dgm:prSet phldrT="[Metin]"/>
      <dgm:spPr>
        <a:ln>
          <a:solidFill>
            <a:srgbClr val="00B0F0"/>
          </a:solidFill>
        </a:ln>
      </dgm:spPr>
      <dgm:t>
        <a:bodyPr/>
        <a:lstStyle/>
        <a:p>
          <a:pPr algn="ctr"/>
          <a:r>
            <a:rPr lang="en-US" dirty="0"/>
            <a:t>Maximum 3 month</a:t>
          </a:r>
          <a:r>
            <a:rPr lang="tr-TR" dirty="0"/>
            <a:t>s</a:t>
          </a:r>
          <a:endParaRPr lang="tr-TR" b="1" dirty="0">
            <a:latin typeface="Bodoni MT" pitchFamily="18" charset="0"/>
          </a:endParaRPr>
        </a:p>
      </dgm:t>
    </dgm:pt>
    <dgm:pt modelId="{05717630-BCF4-44F1-95E0-2976C376EAA7}" type="parTrans" cxnId="{A7ABBA80-7547-453F-B78E-92637D753441}">
      <dgm:prSet/>
      <dgm:spPr>
        <a:solidFill>
          <a:srgbClr val="00B0F0"/>
        </a:solidFill>
        <a:ln>
          <a:solidFill>
            <a:srgbClr val="00B0F0"/>
          </a:solidFill>
        </a:ln>
      </dgm:spPr>
      <dgm:t>
        <a:bodyPr/>
        <a:lstStyle/>
        <a:p>
          <a:pPr algn="ctr"/>
          <a:endParaRPr lang="tr-TR" b="1">
            <a:latin typeface="Constantia" pitchFamily="18" charset="0"/>
          </a:endParaRPr>
        </a:p>
      </dgm:t>
    </dgm:pt>
    <dgm:pt modelId="{F9607418-F7C8-465B-A5C9-9B31FD0A9A3D}" type="sibTrans" cxnId="{A7ABBA80-7547-453F-B78E-92637D753441}">
      <dgm:prSet/>
      <dgm:spPr/>
      <dgm:t>
        <a:bodyPr/>
        <a:lstStyle/>
        <a:p>
          <a:pPr algn="ctr"/>
          <a:endParaRPr lang="tr-TR" b="1">
            <a:latin typeface="Constantia" pitchFamily="18" charset="0"/>
          </a:endParaRPr>
        </a:p>
      </dgm:t>
    </dgm:pt>
    <dgm:pt modelId="{2A2FABF7-596A-4329-B2CE-11A305462DB7}" type="pres">
      <dgm:prSet presAssocID="{A76AA7A0-DD41-45CB-A06F-0003EE20A308}" presName="diagram" presStyleCnt="0">
        <dgm:presLayoutVars>
          <dgm:chPref val="1"/>
          <dgm:dir/>
          <dgm:animOne val="branch"/>
          <dgm:animLvl val="lvl"/>
          <dgm:resizeHandles/>
        </dgm:presLayoutVars>
      </dgm:prSet>
      <dgm:spPr/>
      <dgm:t>
        <a:bodyPr/>
        <a:lstStyle/>
        <a:p>
          <a:endParaRPr lang="tr-TR"/>
        </a:p>
      </dgm:t>
    </dgm:pt>
    <dgm:pt modelId="{42E45A2A-5704-4B1B-BDBE-329B8E26B857}" type="pres">
      <dgm:prSet presAssocID="{AA15B3AB-6908-4FA9-A8A6-6D833D079AFD}" presName="root" presStyleCnt="0"/>
      <dgm:spPr/>
    </dgm:pt>
    <dgm:pt modelId="{9BBE8353-89D3-4503-947A-9A9AD3C6E3DB}" type="pres">
      <dgm:prSet presAssocID="{AA15B3AB-6908-4FA9-A8A6-6D833D079AFD}" presName="rootComposite" presStyleCnt="0"/>
      <dgm:spPr/>
    </dgm:pt>
    <dgm:pt modelId="{A4435470-BCD0-41B0-B34A-4EA5E72831A4}" type="pres">
      <dgm:prSet presAssocID="{AA15B3AB-6908-4FA9-A8A6-6D833D079AFD}" presName="rootText" presStyleLbl="node1" presStyleIdx="0" presStyleCnt="2" custLinFactNeighborX="-20665" custLinFactNeighborY="8426"/>
      <dgm:spPr/>
      <dgm:t>
        <a:bodyPr/>
        <a:lstStyle/>
        <a:p>
          <a:endParaRPr lang="tr-TR"/>
        </a:p>
      </dgm:t>
    </dgm:pt>
    <dgm:pt modelId="{2D114388-A6EB-4B0D-AFE3-B3737F0D183B}" type="pres">
      <dgm:prSet presAssocID="{AA15B3AB-6908-4FA9-A8A6-6D833D079AFD}" presName="rootConnector" presStyleLbl="node1" presStyleIdx="0" presStyleCnt="2"/>
      <dgm:spPr/>
      <dgm:t>
        <a:bodyPr/>
        <a:lstStyle/>
        <a:p>
          <a:endParaRPr lang="tr-TR"/>
        </a:p>
      </dgm:t>
    </dgm:pt>
    <dgm:pt modelId="{B8142895-EFB0-4C72-854E-9621723E02A6}" type="pres">
      <dgm:prSet presAssocID="{AA15B3AB-6908-4FA9-A8A6-6D833D079AFD}" presName="childShape" presStyleCnt="0"/>
      <dgm:spPr/>
    </dgm:pt>
    <dgm:pt modelId="{1BD251E3-48A3-4486-A4C2-234A26106B77}" type="pres">
      <dgm:prSet presAssocID="{03D66C48-6F1C-46C0-AF34-E5AAC7CCBF57}" presName="Name13" presStyleLbl="parChTrans1D2" presStyleIdx="0" presStyleCnt="4"/>
      <dgm:spPr/>
      <dgm:t>
        <a:bodyPr/>
        <a:lstStyle/>
        <a:p>
          <a:endParaRPr lang="tr-TR"/>
        </a:p>
      </dgm:t>
    </dgm:pt>
    <dgm:pt modelId="{FFE0CF45-060D-4F91-83A0-33126BCCF8BD}" type="pres">
      <dgm:prSet presAssocID="{DE8DE1B9-B621-4813-A9A7-48D8F51A7774}" presName="childText" presStyleLbl="bgAcc1" presStyleIdx="0" presStyleCnt="4" custScaleX="160061" custScaleY="142952" custLinFactNeighborX="-4224" custLinFactNeighborY="-3592">
        <dgm:presLayoutVars>
          <dgm:bulletEnabled val="1"/>
        </dgm:presLayoutVars>
      </dgm:prSet>
      <dgm:spPr/>
      <dgm:t>
        <a:bodyPr/>
        <a:lstStyle/>
        <a:p>
          <a:endParaRPr lang="tr-TR"/>
        </a:p>
      </dgm:t>
    </dgm:pt>
    <dgm:pt modelId="{EA64C472-8CB9-4A8C-8F7D-6E91B933C1C1}" type="pres">
      <dgm:prSet presAssocID="{A2C4E806-D13C-4740-BC29-C4D9F3B7F922}" presName="Name13" presStyleLbl="parChTrans1D2" presStyleIdx="1" presStyleCnt="4"/>
      <dgm:spPr/>
      <dgm:t>
        <a:bodyPr/>
        <a:lstStyle/>
        <a:p>
          <a:endParaRPr lang="tr-TR"/>
        </a:p>
      </dgm:t>
    </dgm:pt>
    <dgm:pt modelId="{F94F7D20-7169-4EA1-8455-52FB5546E90F}" type="pres">
      <dgm:prSet presAssocID="{341FB169-FA84-4693-97FA-E4FCF08E266E}" presName="childText" presStyleLbl="bgAcc1" presStyleIdx="1" presStyleCnt="4" custScaleX="157155" custLinFactNeighborX="-4224" custLinFactNeighborY="-7116">
        <dgm:presLayoutVars>
          <dgm:bulletEnabled val="1"/>
        </dgm:presLayoutVars>
      </dgm:prSet>
      <dgm:spPr/>
      <dgm:t>
        <a:bodyPr/>
        <a:lstStyle/>
        <a:p>
          <a:endParaRPr lang="tr-TR"/>
        </a:p>
      </dgm:t>
    </dgm:pt>
    <dgm:pt modelId="{105E738F-10C2-47B1-8AA6-0DBEBA1FAFC6}" type="pres">
      <dgm:prSet presAssocID="{303D4B16-0468-41D2-B043-D072B57B289C}" presName="root" presStyleCnt="0"/>
      <dgm:spPr/>
    </dgm:pt>
    <dgm:pt modelId="{8B1912E8-925B-4D8D-B927-5627807EE375}" type="pres">
      <dgm:prSet presAssocID="{303D4B16-0468-41D2-B043-D072B57B289C}" presName="rootComposite" presStyleCnt="0"/>
      <dgm:spPr/>
    </dgm:pt>
    <dgm:pt modelId="{686CC711-CC09-4ED4-BCA3-97F8CF567746}" type="pres">
      <dgm:prSet presAssocID="{303D4B16-0468-41D2-B043-D072B57B289C}" presName="rootText" presStyleLbl="node1" presStyleIdx="1" presStyleCnt="2" custScaleX="121437" custLinFactNeighborX="38106" custLinFactNeighborY="8426"/>
      <dgm:spPr/>
      <dgm:t>
        <a:bodyPr/>
        <a:lstStyle/>
        <a:p>
          <a:endParaRPr lang="tr-TR"/>
        </a:p>
      </dgm:t>
    </dgm:pt>
    <dgm:pt modelId="{BBAAFB37-7C51-4B9C-B2C8-FF01DFE35459}" type="pres">
      <dgm:prSet presAssocID="{303D4B16-0468-41D2-B043-D072B57B289C}" presName="rootConnector" presStyleLbl="node1" presStyleIdx="1" presStyleCnt="2"/>
      <dgm:spPr/>
      <dgm:t>
        <a:bodyPr/>
        <a:lstStyle/>
        <a:p>
          <a:endParaRPr lang="tr-TR"/>
        </a:p>
      </dgm:t>
    </dgm:pt>
    <dgm:pt modelId="{4F50BE52-55E0-4648-A08B-4524A83FC390}" type="pres">
      <dgm:prSet presAssocID="{303D4B16-0468-41D2-B043-D072B57B289C}" presName="childShape" presStyleCnt="0"/>
      <dgm:spPr/>
    </dgm:pt>
    <dgm:pt modelId="{34DF95FC-54B4-4763-86A8-FFB580319609}" type="pres">
      <dgm:prSet presAssocID="{589C7934-F495-4C16-9BDA-719709EF6492}" presName="Name13" presStyleLbl="parChTrans1D2" presStyleIdx="2" presStyleCnt="4"/>
      <dgm:spPr/>
      <dgm:t>
        <a:bodyPr/>
        <a:lstStyle/>
        <a:p>
          <a:endParaRPr lang="tr-TR"/>
        </a:p>
      </dgm:t>
    </dgm:pt>
    <dgm:pt modelId="{A39CC2E1-5893-4948-8603-9EE1EF89DA76}" type="pres">
      <dgm:prSet presAssocID="{3C296ECE-0D47-4C59-8A50-01AC40A9A7E5}" presName="childText" presStyleLbl="bgAcc1" presStyleIdx="2" presStyleCnt="4" custLinFactNeighborX="66223" custLinFactNeighborY="3553">
        <dgm:presLayoutVars>
          <dgm:bulletEnabled val="1"/>
        </dgm:presLayoutVars>
      </dgm:prSet>
      <dgm:spPr/>
      <dgm:t>
        <a:bodyPr/>
        <a:lstStyle/>
        <a:p>
          <a:endParaRPr lang="tr-TR"/>
        </a:p>
      </dgm:t>
    </dgm:pt>
    <dgm:pt modelId="{E85FC58F-0254-4C8B-8147-B517E38F8CA3}" type="pres">
      <dgm:prSet presAssocID="{05717630-BCF4-44F1-95E0-2976C376EAA7}" presName="Name13" presStyleLbl="parChTrans1D2" presStyleIdx="3" presStyleCnt="4"/>
      <dgm:spPr/>
      <dgm:t>
        <a:bodyPr/>
        <a:lstStyle/>
        <a:p>
          <a:endParaRPr lang="tr-TR"/>
        </a:p>
      </dgm:t>
    </dgm:pt>
    <dgm:pt modelId="{69F2FDA1-8A1A-4709-8515-BE7C3C2A2D4D}" type="pres">
      <dgm:prSet presAssocID="{83F2364F-F1B5-4E26-9365-A53479793AE8}" presName="childText" presStyleLbl="bgAcc1" presStyleIdx="3" presStyleCnt="4" custLinFactNeighborX="66223" custLinFactNeighborY="-14262">
        <dgm:presLayoutVars>
          <dgm:bulletEnabled val="1"/>
        </dgm:presLayoutVars>
      </dgm:prSet>
      <dgm:spPr/>
      <dgm:t>
        <a:bodyPr/>
        <a:lstStyle/>
        <a:p>
          <a:endParaRPr lang="tr-TR"/>
        </a:p>
      </dgm:t>
    </dgm:pt>
  </dgm:ptLst>
  <dgm:cxnLst>
    <dgm:cxn modelId="{8A785BF9-CABC-4633-A0B8-9C1AFFB446E7}" srcId="{A76AA7A0-DD41-45CB-A06F-0003EE20A308}" destId="{303D4B16-0468-41D2-B043-D072B57B289C}" srcOrd="1" destOrd="0" parTransId="{95969EA9-A97D-45DF-A333-EC8C64585357}" sibTransId="{1F19B77D-6D63-4D6E-9760-A07352BF04CF}"/>
    <dgm:cxn modelId="{A1A2748F-9961-4078-9398-0E903ACBE5A4}" type="presOf" srcId="{DE8DE1B9-B621-4813-A9A7-48D8F51A7774}" destId="{FFE0CF45-060D-4F91-83A0-33126BCCF8BD}" srcOrd="0" destOrd="0" presId="urn:microsoft.com/office/officeart/2005/8/layout/hierarchy3"/>
    <dgm:cxn modelId="{0150D19B-4B21-45AE-B136-88EBEFB038D2}" type="presOf" srcId="{03D66C48-6F1C-46C0-AF34-E5AAC7CCBF57}" destId="{1BD251E3-48A3-4486-A4C2-234A26106B77}" srcOrd="0" destOrd="0" presId="urn:microsoft.com/office/officeart/2005/8/layout/hierarchy3"/>
    <dgm:cxn modelId="{A7ABBA80-7547-453F-B78E-92637D753441}" srcId="{303D4B16-0468-41D2-B043-D072B57B289C}" destId="{83F2364F-F1B5-4E26-9365-A53479793AE8}" srcOrd="1" destOrd="0" parTransId="{05717630-BCF4-44F1-95E0-2976C376EAA7}" sibTransId="{F9607418-F7C8-465B-A5C9-9B31FD0A9A3D}"/>
    <dgm:cxn modelId="{B96A6744-1828-43CA-9BFA-F598CAF70021}" type="presOf" srcId="{303D4B16-0468-41D2-B043-D072B57B289C}" destId="{BBAAFB37-7C51-4B9C-B2C8-FF01DFE35459}" srcOrd="1" destOrd="0" presId="urn:microsoft.com/office/officeart/2005/8/layout/hierarchy3"/>
    <dgm:cxn modelId="{3ACFAA4B-CB51-4E1B-8B2D-1688A88BE4E7}" type="presOf" srcId="{05717630-BCF4-44F1-95E0-2976C376EAA7}" destId="{E85FC58F-0254-4C8B-8147-B517E38F8CA3}" srcOrd="0" destOrd="0" presId="urn:microsoft.com/office/officeart/2005/8/layout/hierarchy3"/>
    <dgm:cxn modelId="{058CE95A-59CA-4AE7-BE04-F8DD7065771E}" type="presOf" srcId="{341FB169-FA84-4693-97FA-E4FCF08E266E}" destId="{F94F7D20-7169-4EA1-8455-52FB5546E90F}" srcOrd="0" destOrd="0" presId="urn:microsoft.com/office/officeart/2005/8/layout/hierarchy3"/>
    <dgm:cxn modelId="{402F5958-3D39-4F23-89E0-16A49CF586FA}" srcId="{303D4B16-0468-41D2-B043-D072B57B289C}" destId="{3C296ECE-0D47-4C59-8A50-01AC40A9A7E5}" srcOrd="0" destOrd="0" parTransId="{589C7934-F495-4C16-9BDA-719709EF6492}" sibTransId="{D9A2C3E1-726B-4CA4-825B-ED050544AF4B}"/>
    <dgm:cxn modelId="{AA9ACF63-A02D-433B-904D-38F223157478}" type="presOf" srcId="{A2C4E806-D13C-4740-BC29-C4D9F3B7F922}" destId="{EA64C472-8CB9-4A8C-8F7D-6E91B933C1C1}" srcOrd="0" destOrd="0" presId="urn:microsoft.com/office/officeart/2005/8/layout/hierarchy3"/>
    <dgm:cxn modelId="{A8786890-DDE8-4FBC-A218-D297EC6657C8}" type="presOf" srcId="{589C7934-F495-4C16-9BDA-719709EF6492}" destId="{34DF95FC-54B4-4763-86A8-FFB580319609}" srcOrd="0" destOrd="0" presId="urn:microsoft.com/office/officeart/2005/8/layout/hierarchy3"/>
    <dgm:cxn modelId="{0F15C53F-55E3-45F7-B82E-E53044B55DF6}" type="presOf" srcId="{AA15B3AB-6908-4FA9-A8A6-6D833D079AFD}" destId="{2D114388-A6EB-4B0D-AFE3-B3737F0D183B}" srcOrd="1" destOrd="0" presId="urn:microsoft.com/office/officeart/2005/8/layout/hierarchy3"/>
    <dgm:cxn modelId="{220F3D38-9604-4B7A-85B1-35AAF363206E}" type="presOf" srcId="{AA15B3AB-6908-4FA9-A8A6-6D833D079AFD}" destId="{A4435470-BCD0-41B0-B34A-4EA5E72831A4}" srcOrd="0" destOrd="0" presId="urn:microsoft.com/office/officeart/2005/8/layout/hierarchy3"/>
    <dgm:cxn modelId="{46913D7F-E192-4B9E-82BE-834669A28DD8}" type="presOf" srcId="{303D4B16-0468-41D2-B043-D072B57B289C}" destId="{686CC711-CC09-4ED4-BCA3-97F8CF567746}" srcOrd="0" destOrd="0" presId="urn:microsoft.com/office/officeart/2005/8/layout/hierarchy3"/>
    <dgm:cxn modelId="{A84AE59E-DDC2-4FC8-B759-C3636238A206}" type="presOf" srcId="{83F2364F-F1B5-4E26-9365-A53479793AE8}" destId="{69F2FDA1-8A1A-4709-8515-BE7C3C2A2D4D}" srcOrd="0" destOrd="0" presId="urn:microsoft.com/office/officeart/2005/8/layout/hierarchy3"/>
    <dgm:cxn modelId="{1123D617-2FA3-4C16-BF92-BFD133AEF262}" srcId="{AA15B3AB-6908-4FA9-A8A6-6D833D079AFD}" destId="{DE8DE1B9-B621-4813-A9A7-48D8F51A7774}" srcOrd="0" destOrd="0" parTransId="{03D66C48-6F1C-46C0-AF34-E5AAC7CCBF57}" sibTransId="{82184A15-60AF-4233-8CAB-906E5FBBF116}"/>
    <dgm:cxn modelId="{7C872E8F-EA47-4DD0-8DBE-77050C4EEB6D}" srcId="{A76AA7A0-DD41-45CB-A06F-0003EE20A308}" destId="{AA15B3AB-6908-4FA9-A8A6-6D833D079AFD}" srcOrd="0" destOrd="0" parTransId="{B722F188-1CA6-46E9-9EB7-335B709FCE70}" sibTransId="{86EF47BF-2EEA-4D4E-BED2-F5FF655DB276}"/>
    <dgm:cxn modelId="{9F7E63BA-3A87-4DFE-A3CB-E3E5C8769B95}" type="presOf" srcId="{3C296ECE-0D47-4C59-8A50-01AC40A9A7E5}" destId="{A39CC2E1-5893-4948-8603-9EE1EF89DA76}" srcOrd="0" destOrd="0" presId="urn:microsoft.com/office/officeart/2005/8/layout/hierarchy3"/>
    <dgm:cxn modelId="{9E292863-B136-4DB6-92A9-67E08D6B4B0D}" type="presOf" srcId="{A76AA7A0-DD41-45CB-A06F-0003EE20A308}" destId="{2A2FABF7-596A-4329-B2CE-11A305462DB7}" srcOrd="0" destOrd="0" presId="urn:microsoft.com/office/officeart/2005/8/layout/hierarchy3"/>
    <dgm:cxn modelId="{A2276B3F-543A-4673-8ED4-9EAD5FA23EEC}" srcId="{AA15B3AB-6908-4FA9-A8A6-6D833D079AFD}" destId="{341FB169-FA84-4693-97FA-E4FCF08E266E}" srcOrd="1" destOrd="0" parTransId="{A2C4E806-D13C-4740-BC29-C4D9F3B7F922}" sibTransId="{3D15D2DE-156C-4EF4-8738-092787A720BF}"/>
    <dgm:cxn modelId="{C91802D4-2365-4E87-AEC5-1F1B4FE128D3}" type="presParOf" srcId="{2A2FABF7-596A-4329-B2CE-11A305462DB7}" destId="{42E45A2A-5704-4B1B-BDBE-329B8E26B857}" srcOrd="0" destOrd="0" presId="urn:microsoft.com/office/officeart/2005/8/layout/hierarchy3"/>
    <dgm:cxn modelId="{ED215EEE-A717-4ECF-865A-E9C383ED5AC5}" type="presParOf" srcId="{42E45A2A-5704-4B1B-BDBE-329B8E26B857}" destId="{9BBE8353-89D3-4503-947A-9A9AD3C6E3DB}" srcOrd="0" destOrd="0" presId="urn:microsoft.com/office/officeart/2005/8/layout/hierarchy3"/>
    <dgm:cxn modelId="{686D5E7D-0CE5-4AC5-A800-1A432D9A7D5A}" type="presParOf" srcId="{9BBE8353-89D3-4503-947A-9A9AD3C6E3DB}" destId="{A4435470-BCD0-41B0-B34A-4EA5E72831A4}" srcOrd="0" destOrd="0" presId="urn:microsoft.com/office/officeart/2005/8/layout/hierarchy3"/>
    <dgm:cxn modelId="{BA05D054-F33F-4DCC-82ED-85C65606E068}" type="presParOf" srcId="{9BBE8353-89D3-4503-947A-9A9AD3C6E3DB}" destId="{2D114388-A6EB-4B0D-AFE3-B3737F0D183B}" srcOrd="1" destOrd="0" presId="urn:microsoft.com/office/officeart/2005/8/layout/hierarchy3"/>
    <dgm:cxn modelId="{94C8348D-7A45-45B9-B237-E628B4D7C919}" type="presParOf" srcId="{42E45A2A-5704-4B1B-BDBE-329B8E26B857}" destId="{B8142895-EFB0-4C72-854E-9621723E02A6}" srcOrd="1" destOrd="0" presId="urn:microsoft.com/office/officeart/2005/8/layout/hierarchy3"/>
    <dgm:cxn modelId="{577FFDC3-E7DC-48E0-A9BD-404C51C5B9DB}" type="presParOf" srcId="{B8142895-EFB0-4C72-854E-9621723E02A6}" destId="{1BD251E3-48A3-4486-A4C2-234A26106B77}" srcOrd="0" destOrd="0" presId="urn:microsoft.com/office/officeart/2005/8/layout/hierarchy3"/>
    <dgm:cxn modelId="{D4AE35F8-4245-4F79-8821-C29967EE855B}" type="presParOf" srcId="{B8142895-EFB0-4C72-854E-9621723E02A6}" destId="{FFE0CF45-060D-4F91-83A0-33126BCCF8BD}" srcOrd="1" destOrd="0" presId="urn:microsoft.com/office/officeart/2005/8/layout/hierarchy3"/>
    <dgm:cxn modelId="{675D8921-4EF5-4251-A676-D7737DBFCF58}" type="presParOf" srcId="{B8142895-EFB0-4C72-854E-9621723E02A6}" destId="{EA64C472-8CB9-4A8C-8F7D-6E91B933C1C1}" srcOrd="2" destOrd="0" presId="urn:microsoft.com/office/officeart/2005/8/layout/hierarchy3"/>
    <dgm:cxn modelId="{4F98AD8F-B1B3-492F-A16A-AA25C9CD26C6}" type="presParOf" srcId="{B8142895-EFB0-4C72-854E-9621723E02A6}" destId="{F94F7D20-7169-4EA1-8455-52FB5546E90F}" srcOrd="3" destOrd="0" presId="urn:microsoft.com/office/officeart/2005/8/layout/hierarchy3"/>
    <dgm:cxn modelId="{2BAD80DA-681E-443C-AF12-750FC6038C95}" type="presParOf" srcId="{2A2FABF7-596A-4329-B2CE-11A305462DB7}" destId="{105E738F-10C2-47B1-8AA6-0DBEBA1FAFC6}" srcOrd="1" destOrd="0" presId="urn:microsoft.com/office/officeart/2005/8/layout/hierarchy3"/>
    <dgm:cxn modelId="{3E9ED1D7-DAD8-4DE7-8189-66EE26976680}" type="presParOf" srcId="{105E738F-10C2-47B1-8AA6-0DBEBA1FAFC6}" destId="{8B1912E8-925B-4D8D-B927-5627807EE375}" srcOrd="0" destOrd="0" presId="urn:microsoft.com/office/officeart/2005/8/layout/hierarchy3"/>
    <dgm:cxn modelId="{BBE1756A-6BFD-4847-B3E4-1BE3468B0D5B}" type="presParOf" srcId="{8B1912E8-925B-4D8D-B927-5627807EE375}" destId="{686CC711-CC09-4ED4-BCA3-97F8CF567746}" srcOrd="0" destOrd="0" presId="urn:microsoft.com/office/officeart/2005/8/layout/hierarchy3"/>
    <dgm:cxn modelId="{2968FBCD-B8E8-4B4F-A210-AC8E18973E5E}" type="presParOf" srcId="{8B1912E8-925B-4D8D-B927-5627807EE375}" destId="{BBAAFB37-7C51-4B9C-B2C8-FF01DFE35459}" srcOrd="1" destOrd="0" presId="urn:microsoft.com/office/officeart/2005/8/layout/hierarchy3"/>
    <dgm:cxn modelId="{97837D7E-59F0-4B00-9BE9-FBEAF69B7164}" type="presParOf" srcId="{105E738F-10C2-47B1-8AA6-0DBEBA1FAFC6}" destId="{4F50BE52-55E0-4648-A08B-4524A83FC390}" srcOrd="1" destOrd="0" presId="urn:microsoft.com/office/officeart/2005/8/layout/hierarchy3"/>
    <dgm:cxn modelId="{E7F8D9DD-2BC2-40E1-8633-0FD0F3F5E6A6}" type="presParOf" srcId="{4F50BE52-55E0-4648-A08B-4524A83FC390}" destId="{34DF95FC-54B4-4763-86A8-FFB580319609}" srcOrd="0" destOrd="0" presId="urn:microsoft.com/office/officeart/2005/8/layout/hierarchy3"/>
    <dgm:cxn modelId="{666DB28D-CA3F-47C8-98A1-3C156D7953FA}" type="presParOf" srcId="{4F50BE52-55E0-4648-A08B-4524A83FC390}" destId="{A39CC2E1-5893-4948-8603-9EE1EF89DA76}" srcOrd="1" destOrd="0" presId="urn:microsoft.com/office/officeart/2005/8/layout/hierarchy3"/>
    <dgm:cxn modelId="{12EDF709-065F-48D3-BBD3-7BECD9641BD7}" type="presParOf" srcId="{4F50BE52-55E0-4648-A08B-4524A83FC390}" destId="{E85FC58F-0254-4C8B-8147-B517E38F8CA3}" srcOrd="2" destOrd="0" presId="urn:microsoft.com/office/officeart/2005/8/layout/hierarchy3"/>
    <dgm:cxn modelId="{36BEB804-8F6B-43F4-BA7D-B53C36763D4C}" type="presParOf" srcId="{4F50BE52-55E0-4648-A08B-4524A83FC390}" destId="{69F2FDA1-8A1A-4709-8515-BE7C3C2A2D4D}"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35470-BCD0-41B0-B34A-4EA5E72831A4}">
      <dsp:nvSpPr>
        <dsp:cNvPr id="0" name=""/>
        <dsp:cNvSpPr/>
      </dsp:nvSpPr>
      <dsp:spPr>
        <a:xfrm>
          <a:off x="1165900" y="82195"/>
          <a:ext cx="1934476" cy="967238"/>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a:t>Student </a:t>
          </a:r>
          <a:endParaRPr lang="tr-TR" sz="2900" b="1" kern="1200" dirty="0">
            <a:latin typeface="Constantia" pitchFamily="18" charset="0"/>
          </a:endParaRPr>
        </a:p>
      </dsp:txBody>
      <dsp:txXfrm>
        <a:off x="1194229" y="110524"/>
        <a:ext cx="1877818" cy="910580"/>
      </dsp:txXfrm>
    </dsp:sp>
    <dsp:sp modelId="{1BD251E3-48A3-4486-A4C2-234A26106B77}">
      <dsp:nvSpPr>
        <dsp:cNvPr id="0" name=""/>
        <dsp:cNvSpPr/>
      </dsp:nvSpPr>
      <dsp:spPr>
        <a:xfrm>
          <a:off x="1359348" y="1049433"/>
          <a:ext cx="527837" cy="816910"/>
        </a:xfrm>
        <a:custGeom>
          <a:avLst/>
          <a:gdLst/>
          <a:ahLst/>
          <a:cxnLst/>
          <a:rect l="0" t="0" r="0" b="0"/>
          <a:pathLst>
            <a:path>
              <a:moveTo>
                <a:pt x="0" y="0"/>
              </a:moveTo>
              <a:lnTo>
                <a:pt x="0" y="816910"/>
              </a:lnTo>
              <a:lnTo>
                <a:pt x="527837" y="816910"/>
              </a:lnTo>
            </a:path>
          </a:pathLst>
        </a:custGeom>
        <a:noFill/>
        <a:ln w="15875"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FFE0CF45-060D-4F91-83A0-33126BCCF8BD}">
      <dsp:nvSpPr>
        <dsp:cNvPr id="0" name=""/>
        <dsp:cNvSpPr/>
      </dsp:nvSpPr>
      <dsp:spPr>
        <a:xfrm>
          <a:off x="1887185" y="1175000"/>
          <a:ext cx="2477074" cy="1382686"/>
        </a:xfrm>
        <a:prstGeom prst="roundRect">
          <a:avLst>
            <a:gd name="adj" fmla="val 10000"/>
          </a:avLst>
        </a:prstGeom>
        <a:solidFill>
          <a:schemeClr val="lt1">
            <a:alpha val="90000"/>
            <a:hueOff val="0"/>
            <a:satOff val="0"/>
            <a:lumOff val="0"/>
            <a:alphaOff val="0"/>
          </a:schemeClr>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Minimum 1,  maximum 2</a:t>
          </a:r>
          <a:r>
            <a:rPr lang="tr-TR" sz="1700" kern="1200" dirty="0"/>
            <a:t> </a:t>
          </a:r>
          <a:r>
            <a:rPr lang="en-US" sz="1700" kern="1200" dirty="0"/>
            <a:t>semesters </a:t>
          </a:r>
          <a:r>
            <a:rPr lang="tr-TR" sz="1700" kern="1200" dirty="0" smtClean="0"/>
            <a:t>(4 </a:t>
          </a:r>
          <a:r>
            <a:rPr lang="tr-TR" sz="1700" kern="1200" dirty="0" err="1" smtClean="0"/>
            <a:t>months</a:t>
          </a:r>
          <a:r>
            <a:rPr lang="tr-TR" sz="1700" kern="1200" dirty="0" smtClean="0"/>
            <a:t> </a:t>
          </a:r>
          <a:r>
            <a:rPr lang="tr-TR" sz="1700" kern="1200" dirty="0" err="1" smtClean="0"/>
            <a:t>with</a:t>
          </a:r>
          <a:r>
            <a:rPr lang="tr-TR" sz="1700" kern="1200" dirty="0" smtClean="0"/>
            <a:t> </a:t>
          </a:r>
          <a:r>
            <a:rPr lang="tr-TR" sz="1700" kern="1200" dirty="0" err="1"/>
            <a:t>scholarship</a:t>
          </a:r>
          <a:r>
            <a:rPr lang="tr-TR" sz="1700" kern="1200" dirty="0"/>
            <a:t> +1 </a:t>
          </a:r>
          <a:r>
            <a:rPr lang="tr-TR" sz="1700" kern="1200" dirty="0" err="1"/>
            <a:t>semester</a:t>
          </a:r>
          <a:r>
            <a:rPr lang="tr-TR" sz="1700" kern="1200" dirty="0"/>
            <a:t> </a:t>
          </a:r>
          <a:r>
            <a:rPr lang="tr-TR" sz="1700" kern="1200" dirty="0" err="1"/>
            <a:t>without</a:t>
          </a:r>
          <a:r>
            <a:rPr lang="tr-TR" sz="1700" kern="1200" dirty="0"/>
            <a:t> </a:t>
          </a:r>
          <a:r>
            <a:rPr lang="tr-TR" sz="1700" kern="1200" dirty="0" err="1"/>
            <a:t>scholarship</a:t>
          </a:r>
          <a:r>
            <a:rPr lang="tr-TR" sz="1700" kern="1200" dirty="0"/>
            <a:t>)</a:t>
          </a:r>
          <a:endParaRPr lang="tr-TR" sz="1700" b="1" kern="1200" dirty="0">
            <a:latin typeface="Bodoni MT" pitchFamily="18" charset="0"/>
          </a:endParaRPr>
        </a:p>
      </dsp:txBody>
      <dsp:txXfrm>
        <a:off x="1927682" y="1215497"/>
        <a:ext cx="2396080" cy="1301692"/>
      </dsp:txXfrm>
    </dsp:sp>
    <dsp:sp modelId="{EA64C472-8CB9-4A8C-8F7D-6E91B933C1C1}">
      <dsp:nvSpPr>
        <dsp:cNvPr id="0" name=""/>
        <dsp:cNvSpPr/>
      </dsp:nvSpPr>
      <dsp:spPr>
        <a:xfrm>
          <a:off x="1359348" y="1049433"/>
          <a:ext cx="527837" cy="2199596"/>
        </a:xfrm>
        <a:custGeom>
          <a:avLst/>
          <a:gdLst/>
          <a:ahLst/>
          <a:cxnLst/>
          <a:rect l="0" t="0" r="0" b="0"/>
          <a:pathLst>
            <a:path>
              <a:moveTo>
                <a:pt x="0" y="0"/>
              </a:moveTo>
              <a:lnTo>
                <a:pt x="0" y="2199596"/>
              </a:lnTo>
              <a:lnTo>
                <a:pt x="527837" y="2199596"/>
              </a:lnTo>
            </a:path>
          </a:pathLst>
        </a:custGeom>
        <a:noFill/>
        <a:ln w="15875"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F94F7D20-7169-4EA1-8455-52FB5546E90F}">
      <dsp:nvSpPr>
        <dsp:cNvPr id="0" name=""/>
        <dsp:cNvSpPr/>
      </dsp:nvSpPr>
      <dsp:spPr>
        <a:xfrm>
          <a:off x="1887185" y="2765411"/>
          <a:ext cx="2432101" cy="967238"/>
        </a:xfrm>
        <a:prstGeom prst="roundRect">
          <a:avLst>
            <a:gd name="adj" fmla="val 10000"/>
          </a:avLst>
        </a:prstGeom>
        <a:solidFill>
          <a:schemeClr val="lt1">
            <a:alpha val="90000"/>
            <a:hueOff val="0"/>
            <a:satOff val="0"/>
            <a:lumOff val="0"/>
            <a:alphaOff val="0"/>
          </a:schemeClr>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Couldn’t exceed one academic year</a:t>
          </a:r>
          <a:endParaRPr lang="tr-TR" sz="1700" b="1" kern="1200" dirty="0">
            <a:latin typeface="Bodoni MT" pitchFamily="18" charset="0"/>
          </a:endParaRPr>
        </a:p>
      </dsp:txBody>
      <dsp:txXfrm>
        <a:off x="1915514" y="2793740"/>
        <a:ext cx="2375443" cy="910580"/>
      </dsp:txXfrm>
    </dsp:sp>
    <dsp:sp modelId="{686CC711-CC09-4ED4-BCA3-97F8CF567746}">
      <dsp:nvSpPr>
        <dsp:cNvPr id="0" name=""/>
        <dsp:cNvSpPr/>
      </dsp:nvSpPr>
      <dsp:spPr>
        <a:xfrm>
          <a:off x="5180566" y="82195"/>
          <a:ext cx="2349170" cy="967238"/>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a:t>Academic Staff</a:t>
          </a:r>
          <a:endParaRPr lang="tr-TR" sz="2900" b="1" kern="1200" dirty="0">
            <a:latin typeface="Constantia" pitchFamily="18" charset="0"/>
          </a:endParaRPr>
        </a:p>
      </dsp:txBody>
      <dsp:txXfrm>
        <a:off x="5208895" y="110524"/>
        <a:ext cx="2292512" cy="910580"/>
      </dsp:txXfrm>
    </dsp:sp>
    <dsp:sp modelId="{34DF95FC-54B4-4763-86A8-FFB580319609}">
      <dsp:nvSpPr>
        <dsp:cNvPr id="0" name=""/>
        <dsp:cNvSpPr/>
      </dsp:nvSpPr>
      <dsp:spPr>
        <a:xfrm>
          <a:off x="5415483" y="1049433"/>
          <a:ext cx="522620" cy="678295"/>
        </a:xfrm>
        <a:custGeom>
          <a:avLst/>
          <a:gdLst/>
          <a:ahLst/>
          <a:cxnLst/>
          <a:rect l="0" t="0" r="0" b="0"/>
          <a:pathLst>
            <a:path>
              <a:moveTo>
                <a:pt x="0" y="0"/>
              </a:moveTo>
              <a:lnTo>
                <a:pt x="0" y="678295"/>
              </a:lnTo>
              <a:lnTo>
                <a:pt x="522620" y="678295"/>
              </a:lnTo>
            </a:path>
          </a:pathLst>
        </a:custGeom>
        <a:noFill/>
        <a:ln w="158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A39CC2E1-5893-4948-8603-9EE1EF89DA76}">
      <dsp:nvSpPr>
        <dsp:cNvPr id="0" name=""/>
        <dsp:cNvSpPr/>
      </dsp:nvSpPr>
      <dsp:spPr>
        <a:xfrm>
          <a:off x="5938104" y="1244109"/>
          <a:ext cx="1547581" cy="967238"/>
        </a:xfrm>
        <a:prstGeom prst="roundRect">
          <a:avLst>
            <a:gd name="adj" fmla="val 10000"/>
          </a:avLst>
        </a:prstGeom>
        <a:solidFill>
          <a:schemeClr val="lt1">
            <a:alpha val="90000"/>
            <a:hueOff val="0"/>
            <a:satOff val="0"/>
            <a:lumOff val="0"/>
            <a:alphaOff val="0"/>
          </a:schemeClr>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Minimum </a:t>
          </a:r>
          <a:r>
            <a:rPr lang="tr-TR" sz="1700" kern="1200" dirty="0" smtClean="0"/>
            <a:t>14 </a:t>
          </a:r>
          <a:r>
            <a:rPr lang="tr-TR" sz="1700" kern="1200" dirty="0" err="1" smtClean="0"/>
            <a:t>days</a:t>
          </a:r>
          <a:endParaRPr lang="tr-TR" sz="1700" b="1" kern="1200" dirty="0">
            <a:latin typeface="Bodoni MT" pitchFamily="18" charset="0"/>
          </a:endParaRPr>
        </a:p>
      </dsp:txBody>
      <dsp:txXfrm>
        <a:off x="5966433" y="1272438"/>
        <a:ext cx="1490923" cy="910580"/>
      </dsp:txXfrm>
    </dsp:sp>
    <dsp:sp modelId="{E85FC58F-0254-4C8B-8147-B517E38F8CA3}">
      <dsp:nvSpPr>
        <dsp:cNvPr id="0" name=""/>
        <dsp:cNvSpPr/>
      </dsp:nvSpPr>
      <dsp:spPr>
        <a:xfrm>
          <a:off x="5415483" y="1049433"/>
          <a:ext cx="522620" cy="1715029"/>
        </a:xfrm>
        <a:custGeom>
          <a:avLst/>
          <a:gdLst/>
          <a:ahLst/>
          <a:cxnLst/>
          <a:rect l="0" t="0" r="0" b="0"/>
          <a:pathLst>
            <a:path>
              <a:moveTo>
                <a:pt x="0" y="0"/>
              </a:moveTo>
              <a:lnTo>
                <a:pt x="0" y="1715029"/>
              </a:lnTo>
              <a:lnTo>
                <a:pt x="522620" y="1715029"/>
              </a:lnTo>
            </a:path>
          </a:pathLst>
        </a:custGeom>
        <a:noFill/>
        <a:ln w="158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69F2FDA1-8A1A-4709-8515-BE7C3C2A2D4D}">
      <dsp:nvSpPr>
        <dsp:cNvPr id="0" name=""/>
        <dsp:cNvSpPr/>
      </dsp:nvSpPr>
      <dsp:spPr>
        <a:xfrm>
          <a:off x="5938104" y="2280844"/>
          <a:ext cx="1547581" cy="967238"/>
        </a:xfrm>
        <a:prstGeom prst="roundRect">
          <a:avLst>
            <a:gd name="adj" fmla="val 10000"/>
          </a:avLst>
        </a:prstGeom>
        <a:solidFill>
          <a:schemeClr val="lt1">
            <a:alpha val="90000"/>
            <a:hueOff val="0"/>
            <a:satOff val="0"/>
            <a:lumOff val="0"/>
            <a:alphaOff val="0"/>
          </a:schemeClr>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Maximum 3 month</a:t>
          </a:r>
          <a:r>
            <a:rPr lang="tr-TR" sz="1700" kern="1200" dirty="0"/>
            <a:t>s</a:t>
          </a:r>
          <a:endParaRPr lang="tr-TR" sz="1700" b="1" kern="1200" dirty="0">
            <a:latin typeface="Bodoni MT" pitchFamily="18" charset="0"/>
          </a:endParaRPr>
        </a:p>
      </dsp:txBody>
      <dsp:txXfrm>
        <a:off x="5966433" y="2309173"/>
        <a:ext cx="1490923" cy="910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289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52227" name="Rectangle 3"/>
          <p:cNvSpPr>
            <a:spLocks noGrp="1" noChangeArrowheads="1"/>
          </p:cNvSpPr>
          <p:nvPr>
            <p:ph type="dt" sz="quarter" idx="1"/>
          </p:nvPr>
        </p:nvSpPr>
        <p:spPr bwMode="auto">
          <a:xfrm>
            <a:off x="3830638" y="0"/>
            <a:ext cx="29289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52228" name="Rectangle 4"/>
          <p:cNvSpPr>
            <a:spLocks noGrp="1" noChangeArrowheads="1"/>
          </p:cNvSpPr>
          <p:nvPr>
            <p:ph type="ftr" sz="quarter" idx="2"/>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tr-TR"/>
              <a:t>Farabi Koordinatörlüğü</a:t>
            </a:r>
          </a:p>
        </p:txBody>
      </p:sp>
      <p:sp>
        <p:nvSpPr>
          <p:cNvPr id="52229" name="Rectangle 5"/>
          <p:cNvSpPr>
            <a:spLocks noGrp="1" noChangeArrowheads="1"/>
          </p:cNvSpPr>
          <p:nvPr>
            <p:ph type="sldNum" sz="quarter" idx="3"/>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94E6782-89FE-4902-BD0E-1673CE4DC805}" type="slidenum">
              <a:rPr lang="tr-TR"/>
              <a:pPr>
                <a:defRPr/>
              </a:pPr>
              <a:t>‹#›</a:t>
            </a:fld>
            <a:endParaRPr lang="tr-TR"/>
          </a:p>
        </p:txBody>
      </p:sp>
    </p:spTree>
    <p:extLst>
      <p:ext uri="{BB962C8B-B14F-4D97-AF65-F5344CB8AC3E}">
        <p14:creationId xmlns:p14="http://schemas.microsoft.com/office/powerpoint/2010/main" val="15338814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89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30638" y="0"/>
            <a:ext cx="29289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Farabi Koordinatörlüğü</a:t>
            </a:r>
          </a:p>
        </p:txBody>
      </p:sp>
      <p:sp>
        <p:nvSpPr>
          <p:cNvPr id="6151" name="Rectangle 7"/>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23EB192-7F8D-4603-ADF6-F6BABFEE19BF}" type="slidenum">
              <a:rPr lang="en-US"/>
              <a:pPr>
                <a:defRPr/>
              </a:pPr>
              <a:t>‹#›</a:t>
            </a:fld>
            <a:endParaRPr lang="en-US"/>
          </a:p>
        </p:txBody>
      </p:sp>
    </p:spTree>
    <p:extLst>
      <p:ext uri="{BB962C8B-B14F-4D97-AF65-F5344CB8AC3E}">
        <p14:creationId xmlns:p14="http://schemas.microsoft.com/office/powerpoint/2010/main" val="273639415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a:ln/>
        </p:spPr>
      </p:sp>
      <p:sp>
        <p:nvSpPr>
          <p:cNvPr id="56323" name="2 Not Yer Tutucusu"/>
          <p:cNvSpPr>
            <a:spLocks noGrp="1"/>
          </p:cNvSpPr>
          <p:nvPr>
            <p:ph type="body" idx="1"/>
          </p:nvPr>
        </p:nvSpPr>
        <p:spPr>
          <a:noFill/>
          <a:ln/>
        </p:spPr>
        <p:txBody>
          <a:bodyPr/>
          <a:lstStyle/>
          <a:p>
            <a:endParaRPr lang="tr-TR"/>
          </a:p>
        </p:txBody>
      </p:sp>
      <p:sp>
        <p:nvSpPr>
          <p:cNvPr id="56324" name="3 Altbilgi Yer Tutucusu"/>
          <p:cNvSpPr>
            <a:spLocks noGrp="1"/>
          </p:cNvSpPr>
          <p:nvPr>
            <p:ph type="ftr" sz="quarter" idx="4"/>
          </p:nvPr>
        </p:nvSpPr>
        <p:spPr>
          <a:noFill/>
        </p:spPr>
        <p:txBody>
          <a:bodyPr/>
          <a:lstStyle/>
          <a:p>
            <a:r>
              <a:rPr lang="en-US"/>
              <a:t>Farabi Koordinatörlüğü</a:t>
            </a:r>
          </a:p>
        </p:txBody>
      </p:sp>
      <p:sp>
        <p:nvSpPr>
          <p:cNvPr id="56325" name="4 Slayt Numarası Yer Tutucusu"/>
          <p:cNvSpPr>
            <a:spLocks noGrp="1"/>
          </p:cNvSpPr>
          <p:nvPr>
            <p:ph type="sldNum" sz="quarter" idx="5"/>
          </p:nvPr>
        </p:nvSpPr>
        <p:spPr>
          <a:noFill/>
        </p:spPr>
        <p:txBody>
          <a:bodyPr/>
          <a:lstStyle/>
          <a:p>
            <a:fld id="{768C3D44-FB38-44C2-820A-45713A27D8BB}" type="slidenum">
              <a:rPr lang="en-US" smtClean="0"/>
              <a:pPr/>
              <a:t>4</a:t>
            </a:fld>
            <a:endParaRPr lang="en-US"/>
          </a:p>
        </p:txBody>
      </p:sp>
    </p:spTree>
    <p:extLst>
      <p:ext uri="{BB962C8B-B14F-4D97-AF65-F5344CB8AC3E}">
        <p14:creationId xmlns:p14="http://schemas.microsoft.com/office/powerpoint/2010/main" val="128992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A1749A-D877-4294-AF5C-71F8FFCA76C4}" type="slidenum">
              <a:rPr lang="en-US" altLang="tr-TR" smtClean="0"/>
              <a:pPr/>
              <a:t>30</a:t>
            </a:fld>
            <a:endParaRPr lang="en-US" altLang="tr-T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tr-TR" altLang="tr-TR" dirty="0"/>
          </a:p>
        </p:txBody>
      </p:sp>
      <p:sp>
        <p:nvSpPr>
          <p:cNvPr id="65541"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10580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a:ln/>
        </p:spPr>
      </p:sp>
      <p:sp>
        <p:nvSpPr>
          <p:cNvPr id="67587" name="2 Not Yer Tutucusu"/>
          <p:cNvSpPr>
            <a:spLocks noGrp="1"/>
          </p:cNvSpPr>
          <p:nvPr>
            <p:ph type="body" idx="1"/>
          </p:nvPr>
        </p:nvSpPr>
        <p:spPr>
          <a:noFill/>
          <a:ln/>
        </p:spPr>
        <p:txBody>
          <a:bodyPr/>
          <a:lstStyle/>
          <a:p>
            <a:endParaRPr lang="tr-TR"/>
          </a:p>
        </p:txBody>
      </p:sp>
      <p:sp>
        <p:nvSpPr>
          <p:cNvPr id="67588" name="3 Altbilgi Yer Tutucusu"/>
          <p:cNvSpPr>
            <a:spLocks noGrp="1"/>
          </p:cNvSpPr>
          <p:nvPr>
            <p:ph type="ftr" sz="quarter" idx="4"/>
          </p:nvPr>
        </p:nvSpPr>
        <p:spPr>
          <a:noFill/>
        </p:spPr>
        <p:txBody>
          <a:bodyPr/>
          <a:lstStyle/>
          <a:p>
            <a:r>
              <a:rPr lang="en-US"/>
              <a:t>Farabi Koordinatörlüğü</a:t>
            </a:r>
          </a:p>
        </p:txBody>
      </p:sp>
      <p:sp>
        <p:nvSpPr>
          <p:cNvPr id="67589" name="4 Slayt Numarası Yer Tutucusu"/>
          <p:cNvSpPr>
            <a:spLocks noGrp="1"/>
          </p:cNvSpPr>
          <p:nvPr>
            <p:ph type="sldNum" sz="quarter" idx="5"/>
          </p:nvPr>
        </p:nvSpPr>
        <p:spPr>
          <a:noFill/>
        </p:spPr>
        <p:txBody>
          <a:bodyPr/>
          <a:lstStyle/>
          <a:p>
            <a:fld id="{AF904072-7C9D-4DA4-B501-8633915F31D3}" type="slidenum">
              <a:rPr lang="en-US" smtClean="0"/>
              <a:pPr/>
              <a:t>36</a:t>
            </a:fld>
            <a:endParaRPr lang="en-US"/>
          </a:p>
        </p:txBody>
      </p:sp>
    </p:spTree>
    <p:extLst>
      <p:ext uri="{BB962C8B-B14F-4D97-AF65-F5344CB8AC3E}">
        <p14:creationId xmlns:p14="http://schemas.microsoft.com/office/powerpoint/2010/main" val="189068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B5F06E6-0203-4ADB-A2DE-50A2E8A61966}" type="slidenum">
              <a:rPr lang="en-US" altLang="tr-TR" smtClean="0"/>
              <a:pPr/>
              <a:t>6</a:t>
            </a:fld>
            <a:endParaRPr lang="en-US" altLang="tr-T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altLang="tr-TR"/>
          </a:p>
        </p:txBody>
      </p:sp>
      <p:sp>
        <p:nvSpPr>
          <p:cNvPr id="58373"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59702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BBF4405-A3AD-4045-810E-C63C60234831}" type="slidenum">
              <a:rPr lang="en-US" altLang="tr-TR" smtClean="0"/>
              <a:pPr/>
              <a:t>7</a:t>
            </a:fld>
            <a:endParaRPr lang="en-US" altLang="tr-T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tLang="tr-TR"/>
          </a:p>
        </p:txBody>
      </p:sp>
      <p:sp>
        <p:nvSpPr>
          <p:cNvPr id="59397"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38762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D4FB5A3-24E4-4604-95B6-D9B8B3F4BAC4}" type="slidenum">
              <a:rPr lang="en-US" altLang="tr-TR" smtClean="0"/>
              <a:pPr/>
              <a:t>8</a:t>
            </a:fld>
            <a:endParaRPr lang="en-US" altLang="tr-T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tr-TR" altLang="tr-TR"/>
          </a:p>
        </p:txBody>
      </p:sp>
      <p:sp>
        <p:nvSpPr>
          <p:cNvPr id="60421"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295038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4753171-B684-4522-95D0-99A00498A761}" type="slidenum">
              <a:rPr lang="en-US" altLang="tr-TR" smtClean="0"/>
              <a:pPr/>
              <a:t>9</a:t>
            </a:fld>
            <a:endParaRPr lang="en-US" altLang="tr-T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tr-TR" altLang="tr-TR"/>
          </a:p>
        </p:txBody>
      </p:sp>
      <p:sp>
        <p:nvSpPr>
          <p:cNvPr id="61445"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119103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4F918BB-80FD-4A16-987C-0826C648828D}" type="slidenum">
              <a:rPr lang="en-US" altLang="tr-TR" smtClean="0"/>
              <a:pPr/>
              <a:t>11</a:t>
            </a:fld>
            <a:endParaRPr lang="en-US" altLang="tr-T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altLang="tr-TR"/>
          </a:p>
        </p:txBody>
      </p:sp>
      <p:sp>
        <p:nvSpPr>
          <p:cNvPr id="62469"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407779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F542C91-A63C-419E-AB77-F48D1A7854B3}" type="slidenum">
              <a:rPr lang="en-US" altLang="tr-TR" smtClean="0"/>
              <a:pPr/>
              <a:t>22</a:t>
            </a:fld>
            <a:endParaRPr lang="en-US" altLang="tr-T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tr-TR" altLang="tr-TR"/>
          </a:p>
        </p:txBody>
      </p:sp>
      <p:sp>
        <p:nvSpPr>
          <p:cNvPr id="66565"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207799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16C1263-F0CC-4647-ACBF-148068D1DD2E}" type="slidenum">
              <a:rPr lang="en-US" altLang="tr-TR" smtClean="0"/>
              <a:pPr/>
              <a:t>23</a:t>
            </a:fld>
            <a:endParaRPr lang="en-US" altLang="tr-T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altLang="tr-TR"/>
          </a:p>
        </p:txBody>
      </p:sp>
      <p:sp>
        <p:nvSpPr>
          <p:cNvPr id="63493" name="7 Altbilgi Yer Tutucusu"/>
          <p:cNvSpPr>
            <a:spLocks noGrp="1"/>
          </p:cNvSpPr>
          <p:nvPr>
            <p:ph type="ftr" sz="quarter" idx="4"/>
          </p:nvPr>
        </p:nvSpPr>
        <p:spPr>
          <a:noFill/>
        </p:spPr>
        <p:txBody>
          <a:bodyPr/>
          <a:lstStyle/>
          <a:p>
            <a:r>
              <a:rPr lang="en-US" altLang="tr-TR"/>
              <a:t>Farabi Koordinatörlüğü</a:t>
            </a:r>
          </a:p>
        </p:txBody>
      </p:sp>
    </p:spTree>
    <p:extLst>
      <p:ext uri="{BB962C8B-B14F-4D97-AF65-F5344CB8AC3E}">
        <p14:creationId xmlns:p14="http://schemas.microsoft.com/office/powerpoint/2010/main" val="286400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350A6A3-C8C0-4E11-A3DB-C7A9B786DD34}" type="slidenum">
              <a:rPr lang="en-US" smtClean="0"/>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tr-TR"/>
          </a:p>
        </p:txBody>
      </p:sp>
      <p:sp>
        <p:nvSpPr>
          <p:cNvPr id="64517" name="7 Altbilgi Yer Tutucusu"/>
          <p:cNvSpPr>
            <a:spLocks noGrp="1"/>
          </p:cNvSpPr>
          <p:nvPr>
            <p:ph type="ftr" sz="quarter" idx="4"/>
          </p:nvPr>
        </p:nvSpPr>
        <p:spPr>
          <a:noFill/>
        </p:spPr>
        <p:txBody>
          <a:bodyPr/>
          <a:lstStyle/>
          <a:p>
            <a:r>
              <a:rPr lang="en-US"/>
              <a:t>Farabi Koordinatörlüğü</a:t>
            </a:r>
          </a:p>
        </p:txBody>
      </p:sp>
    </p:spTree>
    <p:extLst>
      <p:ext uri="{BB962C8B-B14F-4D97-AF65-F5344CB8AC3E}">
        <p14:creationId xmlns:p14="http://schemas.microsoft.com/office/powerpoint/2010/main" val="24907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7"/>
          <p:cNvSpPr>
            <a:spLocks noChangeArrowheads="1"/>
          </p:cNvSpPr>
          <p:nvPr/>
        </p:nvSpPr>
        <p:spPr bwMode="auto">
          <a:xfrm>
            <a:off x="6732588" y="6453188"/>
            <a:ext cx="1943100" cy="287337"/>
          </a:xfrm>
          <a:prstGeom prst="rect">
            <a:avLst/>
          </a:prstGeom>
          <a:noFill/>
          <a:ln w="9525">
            <a:noFill/>
            <a:miter lim="800000"/>
            <a:headEnd/>
            <a:tailEnd/>
          </a:ln>
        </p:spPr>
        <p:txBody>
          <a:bodyPr/>
          <a:lstStyle/>
          <a:p>
            <a:pPr algn="ctr">
              <a:defRPr/>
            </a:pPr>
            <a:r>
              <a:rPr lang="tr-TR" sz="1200" i="1">
                <a:latin typeface="Century Gothic" pitchFamily="34" charset="0"/>
              </a:rPr>
              <a:t>Farabi Koordinatörlüğü</a:t>
            </a:r>
            <a:endParaRPr lang="en-US" sz="1200" i="1">
              <a:latin typeface="Century Gothic" pitchFamily="34" charset="0"/>
            </a:endParaRPr>
          </a:p>
        </p:txBody>
      </p:sp>
      <p:sp>
        <p:nvSpPr>
          <p:cNvPr id="3074" name="Rectangle 2"/>
          <p:cNvSpPr>
            <a:spLocks noGrp="1" noChangeArrowheads="1"/>
          </p:cNvSpPr>
          <p:nvPr>
            <p:ph type="ctrTitle"/>
          </p:nvPr>
        </p:nvSpPr>
        <p:spPr>
          <a:xfrm>
            <a:off x="1042988" y="476250"/>
            <a:ext cx="7085012" cy="1066800"/>
          </a:xfrm>
        </p:spPr>
        <p:txBody>
          <a:bodyPr/>
          <a:lstStyle>
            <a:lvl1pPr>
              <a:defRPr>
                <a:solidFill>
                  <a:srgbClr val="A50021"/>
                </a:solidFill>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5" name="Rectangle 7"/>
          <p:cNvSpPr>
            <a:spLocks noGrp="1" noChangeArrowheads="1"/>
          </p:cNvSpPr>
          <p:nvPr>
            <p:ph type="dt" sz="half" idx="10"/>
          </p:nvPr>
        </p:nvSpPr>
        <p:spPr/>
        <p:txBody>
          <a:bodyPr/>
          <a:lstStyle>
            <a:lvl1pPr>
              <a:defRPr i="1"/>
            </a:lvl1pPr>
          </a:lstStyle>
          <a:p>
            <a:pPr>
              <a:defRPr/>
            </a:pPr>
            <a:endParaRPr lang="en-US"/>
          </a:p>
        </p:txBody>
      </p:sp>
      <p:sp>
        <p:nvSpPr>
          <p:cNvPr id="6" name="Rectangle 8"/>
          <p:cNvSpPr>
            <a:spLocks noGrp="1" noChangeArrowheads="1"/>
          </p:cNvSpPr>
          <p:nvPr>
            <p:ph type="ftr" sz="quarter" idx="11"/>
          </p:nvPr>
        </p:nvSpPr>
        <p:spPr/>
        <p:txBody>
          <a:bodyPr/>
          <a:lstStyle>
            <a:lvl1pPr>
              <a:defRPr sz="14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94475" y="685800"/>
            <a:ext cx="1771650" cy="5440363"/>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279525" y="685800"/>
            <a:ext cx="5162550" cy="54403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1279525" y="685800"/>
            <a:ext cx="7086600" cy="731838"/>
          </a:xfrm>
        </p:spPr>
        <p:txBody>
          <a:bodyPr/>
          <a:lstStyle/>
          <a:p>
            <a:r>
              <a:rPr lang="tr-TR"/>
              <a:t>Asıl başlık stili için tıklatın</a:t>
            </a:r>
          </a:p>
        </p:txBody>
      </p:sp>
      <p:sp>
        <p:nvSpPr>
          <p:cNvPr id="3" name="2 SmartArt Yer Tutucusu"/>
          <p:cNvSpPr>
            <a:spLocks noGrp="1"/>
          </p:cNvSpPr>
          <p:nvPr>
            <p:ph type="dgm" idx="1"/>
          </p:nvPr>
        </p:nvSpPr>
        <p:spPr>
          <a:xfrm>
            <a:off x="1279525" y="1600200"/>
            <a:ext cx="5257800" cy="4525963"/>
          </a:xfrm>
        </p:spPr>
        <p:txBody>
          <a:bodyPr/>
          <a:lstStyle/>
          <a:p>
            <a:pPr lvl="0"/>
            <a:endParaRPr lang="tr-TR"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79525" y="685800"/>
            <a:ext cx="7086600" cy="731838"/>
          </a:xfrm>
        </p:spPr>
        <p:txBody>
          <a:bodyPr/>
          <a:lstStyle/>
          <a:p>
            <a:r>
              <a:rPr lang="tr-TR"/>
              <a:t>Asıl başlık stili için tıklatın</a:t>
            </a:r>
          </a:p>
        </p:txBody>
      </p:sp>
      <p:sp>
        <p:nvSpPr>
          <p:cNvPr id="3" name="2 Metin Yer Tutucusu"/>
          <p:cNvSpPr>
            <a:spLocks noGrp="1"/>
          </p:cNvSpPr>
          <p:nvPr>
            <p:ph type="body" sz="half" idx="1"/>
          </p:nvPr>
        </p:nvSpPr>
        <p:spPr>
          <a:xfrm>
            <a:off x="1279525" y="1600200"/>
            <a:ext cx="25527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984625" y="1600200"/>
            <a:ext cx="25527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279525" y="685800"/>
            <a:ext cx="7086600" cy="731838"/>
          </a:xfrm>
        </p:spPr>
        <p:txBody>
          <a:bodyPr/>
          <a:lstStyle/>
          <a:p>
            <a:r>
              <a:rPr lang="tr-TR"/>
              <a:t>Asıl başlık stili için tıklatın</a:t>
            </a:r>
          </a:p>
        </p:txBody>
      </p:sp>
      <p:sp>
        <p:nvSpPr>
          <p:cNvPr id="3" name="2 Metin Yer Tutucusu"/>
          <p:cNvSpPr>
            <a:spLocks noGrp="1"/>
          </p:cNvSpPr>
          <p:nvPr>
            <p:ph type="body" sz="half" idx="1"/>
          </p:nvPr>
        </p:nvSpPr>
        <p:spPr>
          <a:xfrm>
            <a:off x="1279525" y="1600200"/>
            <a:ext cx="25527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3984625" y="1600200"/>
            <a:ext cx="2552700" cy="4525963"/>
          </a:xfrm>
        </p:spPr>
        <p:txBody>
          <a:bodyPr/>
          <a:lstStyle/>
          <a:p>
            <a:pPr lvl="0"/>
            <a:endParaRPr lang="tr-TR"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1279525" y="685800"/>
            <a:ext cx="7086600" cy="731838"/>
          </a:xfrm>
        </p:spPr>
        <p:txBody>
          <a:bodyPr/>
          <a:lstStyle/>
          <a:p>
            <a:r>
              <a:rPr lang="tr-TR"/>
              <a:t>Asıl başlık stili için tıklatın</a:t>
            </a:r>
          </a:p>
        </p:txBody>
      </p:sp>
      <p:sp>
        <p:nvSpPr>
          <p:cNvPr id="3" name="2 İçerik Yer Tutucusu"/>
          <p:cNvSpPr>
            <a:spLocks noGrp="1"/>
          </p:cNvSpPr>
          <p:nvPr>
            <p:ph sz="quarter" idx="1"/>
          </p:nvPr>
        </p:nvSpPr>
        <p:spPr>
          <a:xfrm>
            <a:off x="1279525" y="1600200"/>
            <a:ext cx="25527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3984625" y="1600200"/>
            <a:ext cx="25527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1279525" y="3938588"/>
            <a:ext cx="25527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3984625" y="3938588"/>
            <a:ext cx="25527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279525" y="685800"/>
            <a:ext cx="7086600" cy="731838"/>
          </a:xfrm>
        </p:spPr>
        <p:txBody>
          <a:bodyPr/>
          <a:lstStyle/>
          <a:p>
            <a:r>
              <a:rPr lang="tr-TR"/>
              <a:t>Asıl başlık stili için tıklatın</a:t>
            </a:r>
          </a:p>
        </p:txBody>
      </p:sp>
      <p:sp>
        <p:nvSpPr>
          <p:cNvPr id="3" name="2 Tablo Yer Tutucusu"/>
          <p:cNvSpPr>
            <a:spLocks noGrp="1"/>
          </p:cNvSpPr>
          <p:nvPr>
            <p:ph type="tbl" idx="1"/>
          </p:nvPr>
        </p:nvSpPr>
        <p:spPr>
          <a:xfrm>
            <a:off x="1279525" y="1600200"/>
            <a:ext cx="5257800" cy="4525963"/>
          </a:xfrm>
        </p:spPr>
        <p:txBody>
          <a:bodyPr/>
          <a:lstStyle/>
          <a:p>
            <a:pPr lvl="0"/>
            <a:endParaRPr lang="tr-TR"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DD7235-E992-4B6C-9E28-BE5C93412C1E}"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FA79D9-B3C9-4C1B-ACA7-F809C259FE95}" type="slidenum">
              <a:rPr lang="en-US" smtClean="0"/>
              <a:pPr>
                <a:defRPr/>
              </a:pPr>
              <a:t>‹#›</a:t>
            </a:fld>
            <a:endParaRPr lang="en-US"/>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8A8C18-9085-4BB7-8218-A7B13168F6F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E93EA2-F631-415D-82D7-C9538A786647}"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002A79-2682-4444-94BA-B2EB51A0AF1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5B9BA1-5610-4B73-A46B-758FACD982F6}"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5FAD4D-64BA-4F7D-A8AD-72DEB6122014}"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428FC29-296F-4229-B45B-C9678691E124}"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34C26F-9460-4CC4-84C2-C7ED031676DE}"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A95FBE-8FF6-4622-B7B4-8C4C99B3E55B}"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AECB95-23B0-4E1F-8D72-18EC95A198D4}"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696B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Text Box 10"/>
          <p:cNvSpPr txBox="1">
            <a:spLocks noChangeArrowheads="1"/>
          </p:cNvSpPr>
          <p:nvPr/>
        </p:nvSpPr>
        <p:spPr bwMode="auto">
          <a:xfrm>
            <a:off x="7127875" y="6453188"/>
            <a:ext cx="2016125" cy="2746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tr-TR" sz="1200" i="1"/>
              <a:t>Farabi Koordinatörlüğü</a:t>
            </a:r>
          </a:p>
        </p:txBody>
      </p:sp>
    </p:spTree>
  </p:cSld>
  <p:clrMap bg1="lt1" tx1="dk1" bg2="lt2" tx2="dk2" accent1="accent1" accent2="accent2" accent3="accent3" accent4="accent4" accent5="accent5" accent6="accent6" hlink="hlink" folHlink="folHlink"/>
  <p:sldLayoutIdLst>
    <p:sldLayoutId id="2147485776"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 id="2147485772" r:id="rId13"/>
    <p:sldLayoutId id="2147485773" r:id="rId14"/>
    <p:sldLayoutId id="2147485774" r:id="rId15"/>
    <p:sldLayoutId id="2147485775" r:id="rId16"/>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6017" r:id="rId1"/>
    <p:sldLayoutId id="2147486018" r:id="rId2"/>
    <p:sldLayoutId id="2147486019" r:id="rId3"/>
    <p:sldLayoutId id="2147486020" r:id="rId4"/>
    <p:sldLayoutId id="2147486021" r:id="rId5"/>
    <p:sldLayoutId id="2147486022" r:id="rId6"/>
    <p:sldLayoutId id="2147486023" r:id="rId7"/>
    <p:sldLayoutId id="2147486024" r:id="rId8"/>
    <p:sldLayoutId id="2147486025" r:id="rId9"/>
    <p:sldLayoutId id="2147486026" r:id="rId10"/>
    <p:sldLayoutId id="2147486027"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a:off x="16381" y="1872208"/>
            <a:ext cx="8964488" cy="148478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fontAlgn="auto">
              <a:spcAft>
                <a:spcPts val="0"/>
              </a:spcAft>
              <a:buNone/>
            </a:pPr>
            <a:endParaRPr lang="tr-TR" sz="3200" b="1" dirty="0" smtClean="0">
              <a:latin typeface="Times New Roman" pitchFamily="18" charset="0"/>
              <a:cs typeface="Times New Roman" pitchFamily="18" charset="0"/>
            </a:endParaRPr>
          </a:p>
          <a:p>
            <a:pPr marL="137160" indent="0" algn="ctr" fontAlgn="auto">
              <a:spcAft>
                <a:spcPts val="0"/>
              </a:spcAft>
              <a:buNone/>
            </a:pPr>
            <a:r>
              <a:rPr lang="tr-TR" sz="3200" b="1" dirty="0" smtClean="0">
                <a:latin typeface="Times New Roman" pitchFamily="18" charset="0"/>
                <a:cs typeface="Times New Roman" pitchFamily="18" charset="0"/>
              </a:rPr>
              <a:t>ISPARTA UNIVERSITY OF APPLIED SCIENCES (IUAS)</a:t>
            </a:r>
          </a:p>
          <a:p>
            <a:pPr marL="137160" indent="0" algn="ctr" fontAlgn="auto">
              <a:spcAft>
                <a:spcPts val="0"/>
              </a:spcAft>
              <a:buNone/>
            </a:pPr>
            <a:r>
              <a:rPr lang="tr-TR" sz="3200" b="1" dirty="0" smtClean="0">
                <a:latin typeface="Times New Roman" pitchFamily="18" charset="0"/>
                <a:cs typeface="Times New Roman" pitchFamily="18" charset="0"/>
              </a:rPr>
              <a:t>&amp;</a:t>
            </a:r>
          </a:p>
          <a:p>
            <a:pPr marL="137160" indent="0" algn="ctr" fontAlgn="auto">
              <a:spcAft>
                <a:spcPts val="0"/>
              </a:spcAft>
              <a:buNone/>
            </a:pPr>
            <a:r>
              <a:rPr lang="tr-TR" sz="3200" b="1" dirty="0" smtClean="0">
                <a:latin typeface="Times New Roman" pitchFamily="18" charset="0"/>
                <a:cs typeface="Times New Roman" pitchFamily="18" charset="0"/>
              </a:rPr>
              <a:t>MEVLANA Exchange Program</a:t>
            </a:r>
          </a:p>
          <a:p>
            <a:pPr marL="137160" indent="0" algn="ctr" fontAlgn="auto">
              <a:spcAft>
                <a:spcPts val="0"/>
              </a:spcAft>
              <a:buNone/>
            </a:pPr>
            <a:r>
              <a:rPr lang="tr-TR" sz="1600" b="1" dirty="0" smtClean="0">
                <a:latin typeface="Times New Roman" pitchFamily="18" charset="0"/>
                <a:cs typeface="Times New Roman" pitchFamily="18" charset="0"/>
              </a:rPr>
              <a:t>      </a:t>
            </a:r>
          </a:p>
          <a:p>
            <a:pPr marL="137160" indent="0" algn="ctr" fontAlgn="auto">
              <a:spcAft>
                <a:spcPts val="0"/>
              </a:spcAft>
              <a:buNone/>
            </a:pPr>
            <a:r>
              <a:rPr lang="tr-TR" sz="1600" b="1" dirty="0" smtClean="0">
                <a:latin typeface="Times New Roman" pitchFamily="18" charset="0"/>
                <a:cs typeface="Times New Roman" pitchFamily="18" charset="0"/>
              </a:rPr>
              <a:t>ISPARTA</a:t>
            </a:r>
            <a:r>
              <a:rPr lang="tr-TR" sz="1600" b="1" smtClean="0">
                <a:latin typeface="Times New Roman" pitchFamily="18" charset="0"/>
                <a:cs typeface="Times New Roman" pitchFamily="18" charset="0"/>
              </a:rPr>
              <a:t>/ TURKEY</a:t>
            </a:r>
            <a:endParaRPr lang="tr-TR" sz="1600" b="1" dirty="0" smtClean="0">
              <a:latin typeface="Times New Roman" pitchFamily="18" charset="0"/>
              <a:cs typeface="Times New Roman" pitchFamily="18" charset="0"/>
            </a:endParaRPr>
          </a:p>
          <a:p>
            <a:pPr marL="137160" indent="0" algn="ctr" fontAlgn="auto">
              <a:spcAft>
                <a:spcPts val="0"/>
              </a:spcAft>
              <a:buNone/>
            </a:pPr>
            <a:r>
              <a:rPr lang="tr-TR" sz="1600" b="1" dirty="0" smtClean="0">
                <a:latin typeface="Times New Roman" pitchFamily="18" charset="0"/>
                <a:cs typeface="Times New Roman" pitchFamily="18" charset="0"/>
              </a:rPr>
              <a:t>       </a:t>
            </a:r>
          </a:p>
          <a:p>
            <a:pPr marL="137160" indent="0" algn="ctr" fontAlgn="auto">
              <a:spcAft>
                <a:spcPts val="0"/>
              </a:spcAft>
              <a:buNone/>
            </a:pPr>
            <a:r>
              <a:rPr lang="tr-TR" sz="1600" b="1" dirty="0" smtClean="0">
                <a:latin typeface="Times New Roman" pitchFamily="18" charset="0"/>
                <a:cs typeface="Times New Roman" pitchFamily="18" charset="0"/>
              </a:rPr>
              <a:t>     </a:t>
            </a:r>
            <a:endParaRPr lang="tr-TR" sz="1400" b="1" dirty="0" smtClean="0">
              <a:latin typeface="Times New Roman" pitchFamily="18" charset="0"/>
              <a:cs typeface="Times New Roman" pitchFamily="18" charset="0"/>
            </a:endParaRPr>
          </a:p>
          <a:p>
            <a:pPr fontAlgn="auto">
              <a:spcAft>
                <a:spcPts val="0"/>
              </a:spcAft>
            </a:pPr>
            <a:endParaRPr lang="tr-TR" sz="1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12771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indent="-342900" algn="just">
              <a:buFont typeface="Wingdings" pitchFamily="2" charset="2"/>
              <a:buChar char="q"/>
            </a:pPr>
            <a:r>
              <a:rPr lang="tr-TR" altLang="tr-TR" b="1" dirty="0" err="1">
                <a:latin typeface="Book Antiqua" pitchFamily="18" charset="0"/>
              </a:rPr>
              <a:t>Turkish</a:t>
            </a:r>
            <a:r>
              <a:rPr lang="tr-TR" altLang="tr-TR" b="1" dirty="0">
                <a:latin typeface="Book Antiqua" pitchFamily="18" charset="0"/>
              </a:rPr>
              <a:t> </a:t>
            </a:r>
            <a:r>
              <a:rPr lang="tr-TR" altLang="tr-TR" b="1" dirty="0" err="1">
                <a:latin typeface="Book Antiqua" pitchFamily="18" charset="0"/>
              </a:rPr>
              <a:t>citizen</a:t>
            </a:r>
            <a:r>
              <a:rPr lang="tr-TR" altLang="tr-TR" b="1" dirty="0">
                <a:latin typeface="Book Antiqua" pitchFamily="18" charset="0"/>
              </a:rPr>
              <a:t> </a:t>
            </a:r>
            <a:r>
              <a:rPr lang="tr-TR" altLang="tr-TR" b="1" dirty="0" err="1">
                <a:latin typeface="Book Antiqua" pitchFamily="18" charset="0"/>
              </a:rPr>
              <a:t>students</a:t>
            </a:r>
            <a:r>
              <a:rPr lang="tr-TR" altLang="tr-TR" b="1" dirty="0">
                <a:latin typeface="Book Antiqua" pitchFamily="18" charset="0"/>
              </a:rPr>
              <a:t> </a:t>
            </a:r>
            <a:r>
              <a:rPr lang="tr-TR" altLang="tr-TR" b="1" dirty="0" err="1">
                <a:latin typeface="Book Antiqua" pitchFamily="18" charset="0"/>
              </a:rPr>
              <a:t>who</a:t>
            </a:r>
            <a:r>
              <a:rPr lang="tr-TR" altLang="tr-TR" b="1" dirty="0">
                <a:latin typeface="Book Antiqua" pitchFamily="18" charset="0"/>
              </a:rPr>
              <a:t> </a:t>
            </a:r>
            <a:r>
              <a:rPr lang="tr-TR" altLang="tr-TR" b="1" dirty="0" err="1">
                <a:latin typeface="Book Antiqua" pitchFamily="18" charset="0"/>
              </a:rPr>
              <a:t>study</a:t>
            </a:r>
            <a:r>
              <a:rPr lang="tr-TR" altLang="tr-TR" b="1" dirty="0">
                <a:latin typeface="Book Antiqua" pitchFamily="18" charset="0"/>
              </a:rPr>
              <a:t> in </a:t>
            </a:r>
            <a:r>
              <a:rPr lang="tr-TR" altLang="tr-TR" b="1" dirty="0" err="1">
                <a:latin typeface="Book Antiqua" pitchFamily="18" charset="0"/>
              </a:rPr>
              <a:t>foreign</a:t>
            </a:r>
            <a:r>
              <a:rPr lang="tr-TR" altLang="tr-TR" b="1" dirty="0">
                <a:latin typeface="Book Antiqua" pitchFamily="18" charset="0"/>
              </a:rPr>
              <a:t> </a:t>
            </a:r>
            <a:r>
              <a:rPr lang="tr-TR" altLang="tr-TR" b="1" dirty="0" err="1">
                <a:latin typeface="Book Antiqua" pitchFamily="18" charset="0"/>
              </a:rPr>
              <a:t>university</a:t>
            </a:r>
            <a:r>
              <a:rPr lang="tr-TR" altLang="tr-TR" b="1" dirty="0">
                <a:latin typeface="Book Antiqua" pitchFamily="18" charset="0"/>
              </a:rPr>
              <a:t> </a:t>
            </a:r>
            <a:r>
              <a:rPr lang="tr-TR" altLang="tr-TR" b="1" dirty="0" err="1">
                <a:latin typeface="Book Antiqua" pitchFamily="18" charset="0"/>
              </a:rPr>
              <a:t>unfortunately</a:t>
            </a:r>
            <a:r>
              <a:rPr lang="tr-TR" altLang="tr-TR" b="1" dirty="0">
                <a:latin typeface="Book Antiqua" pitchFamily="18" charset="0"/>
              </a:rPr>
              <a:t> </a:t>
            </a:r>
            <a:r>
              <a:rPr lang="tr-TR" altLang="tr-TR" b="1" dirty="0" err="1">
                <a:latin typeface="Book Antiqua" pitchFamily="18" charset="0"/>
              </a:rPr>
              <a:t>couldn’t</a:t>
            </a:r>
            <a:r>
              <a:rPr lang="tr-TR" altLang="tr-TR" b="1" dirty="0">
                <a:latin typeface="Book Antiqua" pitchFamily="18" charset="0"/>
              </a:rPr>
              <a:t> </a:t>
            </a:r>
            <a:r>
              <a:rPr lang="tr-TR" altLang="tr-TR" b="1" dirty="0" err="1">
                <a:latin typeface="Book Antiqua" pitchFamily="18" charset="0"/>
              </a:rPr>
              <a:t>apply</a:t>
            </a:r>
            <a:r>
              <a:rPr lang="tr-TR" altLang="tr-TR" b="1" dirty="0">
                <a:latin typeface="Book Antiqua" pitchFamily="18" charset="0"/>
              </a:rPr>
              <a:t> </a:t>
            </a:r>
            <a:r>
              <a:rPr lang="tr-TR" altLang="tr-TR" b="1" dirty="0" err="1">
                <a:latin typeface="Book Antiqua" pitchFamily="18" charset="0"/>
              </a:rPr>
              <a:t>to</a:t>
            </a:r>
            <a:r>
              <a:rPr lang="tr-TR" altLang="tr-TR" b="1" dirty="0">
                <a:latin typeface="Book Antiqua" pitchFamily="18" charset="0"/>
              </a:rPr>
              <a:t> Mevlana Exchange </a:t>
            </a:r>
            <a:r>
              <a:rPr lang="tr-TR" altLang="tr-TR" b="1" dirty="0" err="1">
                <a:latin typeface="Book Antiqua" pitchFamily="18" charset="0"/>
              </a:rPr>
              <a:t>programme</a:t>
            </a:r>
            <a:r>
              <a:rPr lang="tr-TR" altLang="tr-TR" b="1" dirty="0">
                <a:latin typeface="Book Antiqua" pitchFamily="18" charset="0"/>
              </a:rPr>
              <a:t>.</a:t>
            </a:r>
          </a:p>
          <a:p>
            <a:pPr marL="342900" indent="-342900" algn="just">
              <a:buFont typeface="Wingdings" pitchFamily="2" charset="2"/>
              <a:buChar char="q"/>
            </a:pPr>
            <a:r>
              <a:rPr lang="tr-TR" altLang="tr-TR" b="1" dirty="0" err="1">
                <a:latin typeface="Book Antiqua" pitchFamily="18" charset="0"/>
              </a:rPr>
              <a:t>Foreign</a:t>
            </a:r>
            <a:r>
              <a:rPr lang="tr-TR" altLang="tr-TR" b="1" dirty="0">
                <a:latin typeface="Book Antiqua" pitchFamily="18" charset="0"/>
              </a:rPr>
              <a:t> </a:t>
            </a:r>
            <a:r>
              <a:rPr lang="tr-TR" altLang="tr-TR" b="1" dirty="0" err="1">
                <a:latin typeface="Book Antiqua" pitchFamily="18" charset="0"/>
              </a:rPr>
              <a:t>students</a:t>
            </a:r>
            <a:r>
              <a:rPr lang="tr-TR" altLang="tr-TR" b="1" dirty="0">
                <a:latin typeface="Book Antiqua" pitchFamily="18" charset="0"/>
              </a:rPr>
              <a:t> of </a:t>
            </a:r>
            <a:r>
              <a:rPr lang="tr-TR" altLang="tr-TR" b="1" dirty="0" err="1">
                <a:latin typeface="Book Antiqua" pitchFamily="18" charset="0"/>
              </a:rPr>
              <a:t>Turkish</a:t>
            </a:r>
            <a:r>
              <a:rPr lang="tr-TR" altLang="tr-TR" b="1" dirty="0">
                <a:latin typeface="Book Antiqua" pitchFamily="18" charset="0"/>
              </a:rPr>
              <a:t> </a:t>
            </a:r>
            <a:r>
              <a:rPr lang="tr-TR" altLang="tr-TR" b="1" dirty="0" err="1">
                <a:latin typeface="Book Antiqua" pitchFamily="18" charset="0"/>
              </a:rPr>
              <a:t>universities</a:t>
            </a:r>
            <a:r>
              <a:rPr lang="tr-TR" altLang="tr-TR" b="1" dirty="0">
                <a:latin typeface="Book Antiqua" pitchFamily="18" charset="0"/>
              </a:rPr>
              <a:t> </a:t>
            </a:r>
            <a:r>
              <a:rPr lang="tr-TR" altLang="tr-TR" b="1" dirty="0" err="1">
                <a:latin typeface="Book Antiqua" pitchFamily="18" charset="0"/>
              </a:rPr>
              <a:t>couldn’t</a:t>
            </a:r>
            <a:r>
              <a:rPr lang="tr-TR" altLang="tr-TR" b="1" dirty="0">
                <a:latin typeface="Book Antiqua" pitchFamily="18" charset="0"/>
              </a:rPr>
              <a:t> </a:t>
            </a:r>
            <a:r>
              <a:rPr lang="tr-TR" altLang="tr-TR" b="1" dirty="0" err="1">
                <a:latin typeface="Book Antiqua" pitchFamily="18" charset="0"/>
              </a:rPr>
              <a:t>apply</a:t>
            </a:r>
            <a:r>
              <a:rPr lang="tr-TR" altLang="tr-TR" b="1" dirty="0">
                <a:latin typeface="Book Antiqua" pitchFamily="18" charset="0"/>
              </a:rPr>
              <a:t> </a:t>
            </a:r>
            <a:r>
              <a:rPr lang="tr-TR" altLang="tr-TR" b="1" dirty="0" err="1">
                <a:latin typeface="Book Antiqua" pitchFamily="18" charset="0"/>
              </a:rPr>
              <a:t>to</a:t>
            </a:r>
            <a:r>
              <a:rPr lang="tr-TR" altLang="tr-TR" b="1" dirty="0">
                <a:latin typeface="Book Antiqua" pitchFamily="18" charset="0"/>
              </a:rPr>
              <a:t> </a:t>
            </a:r>
            <a:r>
              <a:rPr lang="tr-TR" altLang="tr-TR" b="1" dirty="0" err="1">
                <a:latin typeface="Book Antiqua" pitchFamily="18" charset="0"/>
              </a:rPr>
              <a:t>universities</a:t>
            </a:r>
            <a:r>
              <a:rPr lang="tr-TR" altLang="tr-TR" b="1" dirty="0">
                <a:latin typeface="Book Antiqua" pitchFamily="18" charset="0"/>
              </a:rPr>
              <a:t> in </a:t>
            </a:r>
            <a:r>
              <a:rPr lang="tr-TR" altLang="tr-TR" b="1" dirty="0" err="1">
                <a:latin typeface="Book Antiqua" pitchFamily="18" charset="0"/>
              </a:rPr>
              <a:t>their</a:t>
            </a:r>
            <a:r>
              <a:rPr lang="tr-TR" altLang="tr-TR" b="1" dirty="0">
                <a:latin typeface="Book Antiqua" pitchFamily="18" charset="0"/>
              </a:rPr>
              <a:t> </a:t>
            </a:r>
            <a:r>
              <a:rPr lang="tr-TR" altLang="tr-TR" b="1" dirty="0" err="1">
                <a:latin typeface="Book Antiqua" pitchFamily="18" charset="0"/>
              </a:rPr>
              <a:t>countries</a:t>
            </a:r>
            <a:r>
              <a:rPr lang="tr-TR" altLang="tr-TR" b="1" dirty="0" smtClean="0">
                <a:latin typeface="Book Antiqua" pitchFamily="18" charset="0"/>
              </a:rPr>
              <a:t>. </a:t>
            </a:r>
            <a:endParaRPr lang="tr-TR" altLang="tr-TR" b="1" dirty="0">
              <a:latin typeface="Book Antiqua" pitchFamily="18" charset="0"/>
            </a:endParaRPr>
          </a:p>
          <a:p>
            <a:pPr marL="342900" indent="-342900" algn="just">
              <a:buFont typeface="Wingdings" pitchFamily="2" charset="2"/>
              <a:buChar char="q"/>
            </a:pPr>
            <a:r>
              <a:rPr lang="tr-TR" altLang="tr-TR" b="1" dirty="0" err="1">
                <a:latin typeface="Book Antiqua" pitchFamily="18" charset="0"/>
              </a:rPr>
              <a:t>For</a:t>
            </a:r>
            <a:r>
              <a:rPr lang="tr-TR" altLang="tr-TR" b="1" dirty="0">
                <a:latin typeface="Book Antiqua" pitchFamily="18" charset="0"/>
              </a:rPr>
              <a:t> </a:t>
            </a:r>
            <a:r>
              <a:rPr lang="tr-TR" altLang="tr-TR" b="1" dirty="0" err="1">
                <a:latin typeface="Book Antiqua" pitchFamily="18" charset="0"/>
              </a:rPr>
              <a:t>the</a:t>
            </a:r>
            <a:r>
              <a:rPr lang="tr-TR" altLang="tr-TR" b="1" dirty="0">
                <a:latin typeface="Book Antiqua" pitchFamily="18" charset="0"/>
              </a:rPr>
              <a:t> </a:t>
            </a:r>
            <a:r>
              <a:rPr lang="tr-TR" altLang="tr-TR" b="1" dirty="0" err="1">
                <a:latin typeface="Book Antiqua" pitchFamily="18" charset="0"/>
              </a:rPr>
              <a:t>offered</a:t>
            </a:r>
            <a:r>
              <a:rPr lang="tr-TR" altLang="tr-TR" b="1" dirty="0">
                <a:latin typeface="Book Antiqua" pitchFamily="18" charset="0"/>
              </a:rPr>
              <a:t> </a:t>
            </a:r>
            <a:r>
              <a:rPr lang="tr-TR" altLang="tr-TR" b="1" dirty="0" err="1">
                <a:latin typeface="Book Antiqua" pitchFamily="18" charset="0"/>
              </a:rPr>
              <a:t>courses</a:t>
            </a:r>
            <a:r>
              <a:rPr lang="tr-TR" altLang="tr-TR" b="1" dirty="0">
                <a:latin typeface="Book Antiqua" pitchFamily="18" charset="0"/>
              </a:rPr>
              <a:t>, </a:t>
            </a:r>
            <a:r>
              <a:rPr lang="tr-TR" altLang="tr-TR" b="1" dirty="0" err="1">
                <a:latin typeface="Book Antiqua" pitchFamily="18" charset="0"/>
              </a:rPr>
              <a:t>please</a:t>
            </a:r>
            <a:r>
              <a:rPr lang="tr-TR" altLang="tr-TR" b="1" dirty="0">
                <a:latin typeface="Book Antiqua" pitchFamily="18" charset="0"/>
              </a:rPr>
              <a:t> </a:t>
            </a:r>
            <a:r>
              <a:rPr lang="tr-TR" altLang="tr-TR" b="1" dirty="0" err="1">
                <a:latin typeface="Book Antiqua" pitchFamily="18" charset="0"/>
              </a:rPr>
              <a:t>visit</a:t>
            </a:r>
            <a:r>
              <a:rPr lang="tr-TR" altLang="tr-TR" b="1" dirty="0">
                <a:latin typeface="Book Antiqua" pitchFamily="18" charset="0"/>
              </a:rPr>
              <a:t> SDU International  Office </a:t>
            </a:r>
            <a:r>
              <a:rPr lang="tr-TR" altLang="tr-TR" b="1" dirty="0" err="1">
                <a:latin typeface="Book Antiqua" pitchFamily="18" charset="0"/>
              </a:rPr>
              <a:t>or</a:t>
            </a:r>
            <a:r>
              <a:rPr lang="tr-TR" altLang="tr-TR" b="1" dirty="0">
                <a:latin typeface="Book Antiqua" pitchFamily="18" charset="0"/>
              </a:rPr>
              <a:t> Mevlana </a:t>
            </a:r>
            <a:r>
              <a:rPr lang="tr-TR" altLang="tr-TR" b="1" dirty="0" err="1">
                <a:latin typeface="Book Antiqua" pitchFamily="18" charset="0"/>
              </a:rPr>
              <a:t>websites</a:t>
            </a:r>
            <a:r>
              <a:rPr lang="tr-TR" altLang="tr-TR" b="1" dirty="0">
                <a:latin typeface="Book Antiqua" pitchFamily="18" charset="0"/>
              </a:rPr>
              <a:t>.  </a:t>
            </a:r>
          </a:p>
          <a:p>
            <a:endParaRPr lang="tr-TR" dirty="0"/>
          </a:p>
        </p:txBody>
      </p:sp>
      <p:sp>
        <p:nvSpPr>
          <p:cNvPr id="2" name="Başlık 1"/>
          <p:cNvSpPr>
            <a:spLocks noGrp="1"/>
          </p:cNvSpPr>
          <p:nvPr>
            <p:ph type="title"/>
          </p:nvPr>
        </p:nvSpPr>
        <p:spPr/>
        <p:txBody>
          <a:bodyPr>
            <a:noAutofit/>
          </a:bodyPr>
          <a:lstStyle/>
          <a:p>
            <a:r>
              <a:rPr lang="en-US" altLang="tr-TR" sz="3600" dirty="0">
                <a:solidFill>
                  <a:schemeClr val="tx1"/>
                </a:solidFill>
                <a:latin typeface="Times New Roman" pitchFamily="18" charset="0"/>
                <a:cs typeface="Times New Roman" pitchFamily="18" charset="0"/>
              </a:rPr>
              <a:t>EXCHANGE OF STUDENTS</a:t>
            </a:r>
            <a:r>
              <a:rPr lang="tr-TR" altLang="tr-TR" sz="3600" dirty="0">
                <a:solidFill>
                  <a:schemeClr val="tx1"/>
                </a:solidFill>
                <a:latin typeface="Times New Roman" pitchFamily="18" charset="0"/>
                <a:cs typeface="Times New Roman" pitchFamily="18" charset="0"/>
              </a:rPr>
              <a:t/>
            </a:r>
            <a:br>
              <a:rPr lang="tr-TR" altLang="tr-TR" sz="3600" dirty="0">
                <a:solidFill>
                  <a:schemeClr val="tx1"/>
                </a:solidFill>
                <a:latin typeface="Times New Roman" pitchFamily="18" charset="0"/>
                <a:cs typeface="Times New Roman" pitchFamily="18" charset="0"/>
              </a:rPr>
            </a:br>
            <a:endParaRPr lang="tr-T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301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11 Dikdörtgen"/>
          <p:cNvSpPr>
            <a:spLocks noChangeArrowheads="1"/>
          </p:cNvSpPr>
          <p:nvPr/>
        </p:nvSpPr>
        <p:spPr bwMode="auto">
          <a:xfrm>
            <a:off x="179512" y="188640"/>
            <a:ext cx="8215369" cy="1754326"/>
          </a:xfrm>
          <a:prstGeom prst="rect">
            <a:avLst/>
          </a:prstGeom>
          <a:noFill/>
          <a:ln w="9525">
            <a:noFill/>
            <a:miter lim="800000"/>
            <a:headEnd/>
            <a:tailEnd/>
          </a:ln>
        </p:spPr>
        <p:txBody>
          <a:bodyPr wrap="square">
            <a:spAutoFit/>
          </a:bodyPr>
          <a:lstStyle/>
          <a:p>
            <a:pPr algn="ct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CIRCUMSTANCES </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T</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O </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 A MEVLANA </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        </a:t>
            </a:r>
            <a:b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b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   </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EXCHANGE STUDENT</a:t>
            </a:r>
            <a:endPar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sp>
        <p:nvSpPr>
          <p:cNvPr id="27654" name="7 Dikdörtgen"/>
          <p:cNvSpPr>
            <a:spLocks noChangeArrowheads="1"/>
          </p:cNvSpPr>
          <p:nvPr/>
        </p:nvSpPr>
        <p:spPr bwMode="auto">
          <a:xfrm>
            <a:off x="285720" y="2204864"/>
            <a:ext cx="8572560" cy="4431983"/>
          </a:xfrm>
          <a:prstGeom prst="rect">
            <a:avLst/>
          </a:prstGeom>
          <a:noFill/>
          <a:ln>
            <a:noFill/>
          </a:ln>
          <a:extLst/>
        </p:spPr>
        <p:txBody>
          <a:bodyPr wrap="square">
            <a:spAutoFit/>
          </a:bodyPr>
          <a:lstStyle/>
          <a:p>
            <a:pPr algn="ctr">
              <a:defRPr/>
            </a:pPr>
            <a:r>
              <a:rPr lang="en-US" sz="2400" b="1" dirty="0">
                <a:latin typeface="Arial" pitchFamily="34" charset="0"/>
              </a:rPr>
              <a:t>Grade </a:t>
            </a:r>
            <a:r>
              <a:rPr lang="tr-TR" sz="2400" b="1" dirty="0">
                <a:latin typeface="Arial" pitchFamily="34" charset="0"/>
              </a:rPr>
              <a:t>P</a:t>
            </a:r>
            <a:r>
              <a:rPr lang="en-US" sz="2400" b="1" dirty="0" err="1">
                <a:latin typeface="Arial" pitchFamily="34" charset="0"/>
              </a:rPr>
              <a:t>oint</a:t>
            </a:r>
            <a:r>
              <a:rPr lang="en-US" sz="2400" b="1" dirty="0">
                <a:latin typeface="Arial" pitchFamily="34" charset="0"/>
              </a:rPr>
              <a:t> </a:t>
            </a:r>
            <a:r>
              <a:rPr lang="tr-TR" sz="2400" b="1" dirty="0">
                <a:latin typeface="Arial" pitchFamily="34" charset="0"/>
              </a:rPr>
              <a:t>A</a:t>
            </a:r>
            <a:r>
              <a:rPr lang="en-US" sz="2400" b="1" dirty="0" err="1">
                <a:latin typeface="Arial" pitchFamily="34" charset="0"/>
              </a:rPr>
              <a:t>verage</a:t>
            </a:r>
            <a:r>
              <a:rPr lang="en-US" sz="2400" b="1" dirty="0">
                <a:latin typeface="Arial" pitchFamily="34" charset="0"/>
              </a:rPr>
              <a:t> (GPA) </a:t>
            </a:r>
            <a:r>
              <a:rPr lang="tr-TR" sz="2400" b="1" dirty="0" err="1">
                <a:latin typeface="Arial" pitchFamily="34" charset="0"/>
              </a:rPr>
              <a:t>Should</a:t>
            </a:r>
            <a:r>
              <a:rPr lang="tr-TR" sz="2400" b="1" dirty="0">
                <a:latin typeface="Arial" pitchFamily="34" charset="0"/>
              </a:rPr>
              <a:t> B</a:t>
            </a:r>
            <a:r>
              <a:rPr lang="en-US" sz="2400" b="1" dirty="0">
                <a:latin typeface="Arial" pitchFamily="34" charset="0"/>
              </a:rPr>
              <a:t>e </a:t>
            </a:r>
            <a:r>
              <a:rPr lang="tr-TR" sz="2400" b="1" dirty="0">
                <a:latin typeface="Arial" pitchFamily="34" charset="0"/>
              </a:rPr>
              <a:t>A</a:t>
            </a:r>
            <a:r>
              <a:rPr lang="en-US" sz="2400" b="1" dirty="0">
                <a:latin typeface="Arial" pitchFamily="34" charset="0"/>
              </a:rPr>
              <a:t>t </a:t>
            </a:r>
            <a:r>
              <a:rPr lang="tr-TR" sz="2400" b="1" dirty="0">
                <a:latin typeface="Arial" pitchFamily="34" charset="0"/>
              </a:rPr>
              <a:t>L</a:t>
            </a:r>
            <a:r>
              <a:rPr lang="en-US" sz="2400" b="1" dirty="0">
                <a:latin typeface="Arial" pitchFamily="34" charset="0"/>
              </a:rPr>
              <a:t>east:</a:t>
            </a:r>
            <a:endParaRPr lang="tr-TR" sz="2400" b="1" dirty="0">
              <a:latin typeface="Arial" pitchFamily="34" charset="0"/>
            </a:endParaRPr>
          </a:p>
          <a:p>
            <a:pPr>
              <a:defRPr/>
            </a:pPr>
            <a:r>
              <a:rPr lang="en-US" dirty="0">
                <a:latin typeface="Arial" pitchFamily="34" charset="0"/>
              </a:rPr>
              <a:t> </a:t>
            </a:r>
            <a:endParaRPr lang="tr-TR" sz="1400" dirty="0">
              <a:latin typeface="Arial" pitchFamily="34" charset="0"/>
            </a:endParaRPr>
          </a:p>
          <a:p>
            <a:pPr marL="742950" lvl="1" indent="-285750">
              <a:buFont typeface="Wingdings" pitchFamily="2" charset="2"/>
              <a:buChar char="Ø"/>
              <a:defRPr/>
            </a:pPr>
            <a:r>
              <a:rPr lang="en-US" sz="2400" dirty="0">
                <a:latin typeface="Arial" pitchFamily="34" charset="0"/>
              </a:rPr>
              <a:t>2.5/4.0 for the students  vocational schools and bachelor’s degree </a:t>
            </a:r>
            <a:endParaRPr lang="tr-TR" sz="2400" dirty="0">
              <a:latin typeface="Arial" pitchFamily="34" charset="0"/>
            </a:endParaRPr>
          </a:p>
          <a:p>
            <a:pPr lvl="1">
              <a:defRPr/>
            </a:pPr>
            <a:endParaRPr lang="tr-TR" sz="2400" dirty="0">
              <a:latin typeface="Constantia" pitchFamily="18" charset="0"/>
            </a:endParaRPr>
          </a:p>
          <a:p>
            <a:pPr marL="742950" lvl="1" indent="-285750">
              <a:buFont typeface="Wingdings" pitchFamily="2" charset="2"/>
              <a:buChar char="Ø"/>
              <a:defRPr/>
            </a:pPr>
            <a:r>
              <a:rPr lang="en-US" sz="2400" dirty="0">
                <a:latin typeface="Arial" pitchFamily="34" charset="0"/>
              </a:rPr>
              <a:t>3.0/4.0 for the </a:t>
            </a:r>
            <a:r>
              <a:rPr lang="en-US" sz="2400" dirty="0" err="1">
                <a:latin typeface="Arial" pitchFamily="34" charset="0"/>
              </a:rPr>
              <a:t>Ms</a:t>
            </a:r>
            <a:r>
              <a:rPr lang="en-US" sz="2400" dirty="0">
                <a:latin typeface="Arial" pitchFamily="34" charset="0"/>
              </a:rPr>
              <a:t> and PhD students</a:t>
            </a:r>
            <a:endParaRPr lang="tr-TR" sz="2400" dirty="0">
              <a:latin typeface="Arial" pitchFamily="34" charset="0"/>
            </a:endParaRPr>
          </a:p>
          <a:p>
            <a:pPr marL="742950" lvl="1" indent="-285750">
              <a:buFont typeface="Wingdings" pitchFamily="2" charset="2"/>
              <a:buChar char="Ø"/>
              <a:defRPr/>
            </a:pPr>
            <a:endParaRPr lang="tr-TR" sz="2400" dirty="0">
              <a:latin typeface="Arial" pitchFamily="34" charset="0"/>
            </a:endParaRPr>
          </a:p>
          <a:p>
            <a:pPr marL="742950" lvl="1" indent="-285750">
              <a:buFont typeface="Wingdings" pitchFamily="2" charset="2"/>
              <a:buChar char="Ø"/>
              <a:defRPr/>
            </a:pPr>
            <a:r>
              <a:rPr lang="en-US" sz="2400" dirty="0">
                <a:latin typeface="Arial" pitchFamily="34" charset="0"/>
              </a:rPr>
              <a:t>The score of language of which the host institute use for teaching</a:t>
            </a:r>
            <a:endParaRPr lang="tr-TR" sz="2400" dirty="0">
              <a:latin typeface="Arial" pitchFamily="34" charset="0"/>
            </a:endParaRPr>
          </a:p>
          <a:p>
            <a:pPr lvl="1">
              <a:defRPr/>
            </a:pPr>
            <a:endParaRPr lang="tr-TR" sz="2400" dirty="0">
              <a:latin typeface="Arial" pitchFamily="34" charset="0"/>
            </a:endParaRPr>
          </a:p>
          <a:p>
            <a:pPr marL="742950" lvl="1" indent="-285750">
              <a:buFont typeface="Wingdings" pitchFamily="2" charset="2"/>
              <a:buChar char="Ø"/>
              <a:defRPr/>
            </a:pPr>
            <a:r>
              <a:rPr lang="en-US" sz="2400" dirty="0" err="1">
                <a:latin typeface="Arial" pitchFamily="34" charset="0"/>
              </a:rPr>
              <a:t>Mevlana</a:t>
            </a:r>
            <a:r>
              <a:rPr lang="en-US" sz="2400" dirty="0">
                <a:latin typeface="Arial" pitchFamily="34" charset="0"/>
              </a:rPr>
              <a:t> Exchange Score: : 0.5*Language Score + 0.5* GPA.</a:t>
            </a:r>
            <a:endParaRPr lang="tr-TR" sz="24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1556547"/>
              </p:ext>
            </p:extLst>
          </p:nvPr>
        </p:nvGraphicFramePr>
        <p:xfrm>
          <a:off x="395536" y="1772816"/>
          <a:ext cx="8229600" cy="45750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tr-TR" sz="1200" dirty="0" smtClean="0"/>
                        <a:t>COUNTRY</a:t>
                      </a:r>
                      <a:endParaRPr lang="tr-TR" sz="1200" dirty="0"/>
                    </a:p>
                  </a:txBody>
                  <a:tcPr/>
                </a:tc>
                <a:tc>
                  <a:txBody>
                    <a:bodyPr/>
                    <a:lstStyle/>
                    <a:p>
                      <a:r>
                        <a:rPr lang="tr-TR" sz="1200" dirty="0" smtClean="0"/>
                        <a:t>AREA</a:t>
                      </a:r>
                      <a:endParaRPr lang="tr-TR" sz="1200" dirty="0"/>
                    </a:p>
                  </a:txBody>
                  <a:tcPr/>
                </a:tc>
                <a:tc>
                  <a:txBody>
                    <a:bodyPr/>
                    <a:lstStyle/>
                    <a:p>
                      <a:r>
                        <a:rPr lang="tr-TR" sz="1200" dirty="0" smtClean="0"/>
                        <a:t>COUNTRY</a:t>
                      </a:r>
                      <a:endParaRPr lang="tr-TR" sz="1200" dirty="0"/>
                    </a:p>
                  </a:txBody>
                  <a:tcPr/>
                </a:tc>
                <a:tc>
                  <a:txBody>
                    <a:bodyPr/>
                    <a:lstStyle/>
                    <a:p>
                      <a:r>
                        <a:rPr lang="tr-TR" sz="1200" dirty="0" smtClean="0"/>
                        <a:t>AREA</a:t>
                      </a:r>
                      <a:endParaRPr lang="tr-TR" sz="1200" dirty="0"/>
                    </a:p>
                  </a:txBody>
                  <a:tcPr/>
                </a:tc>
              </a:tr>
              <a:tr h="349240">
                <a:tc>
                  <a:txBody>
                    <a:bodyPr/>
                    <a:lstStyle/>
                    <a:p>
                      <a:r>
                        <a:rPr lang="tr-TR" sz="1200" dirty="0" err="1" smtClean="0"/>
                        <a:t>Afghanistan</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r>
                        <a:rPr lang="tr-TR" sz="1200" dirty="0" err="1" smtClean="0"/>
                        <a:t>Brazil</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Engineering</a:t>
                      </a:r>
                      <a:r>
                        <a:rPr lang="tr-TR" sz="1200" dirty="0" smtClean="0"/>
                        <a:t> </a:t>
                      </a:r>
                      <a:r>
                        <a:rPr lang="tr-TR" sz="1200" dirty="0" err="1" smtClean="0"/>
                        <a:t>and</a:t>
                      </a:r>
                      <a:r>
                        <a:rPr lang="tr-TR" sz="1200" dirty="0" smtClean="0"/>
                        <a:t> </a:t>
                      </a:r>
                      <a:r>
                        <a:rPr lang="tr-TR" sz="1200" dirty="0" err="1" smtClean="0"/>
                        <a:t>Physical</a:t>
                      </a:r>
                      <a:r>
                        <a:rPr lang="tr-TR" sz="1200" dirty="0" smtClean="0"/>
                        <a:t> </a:t>
                      </a:r>
                      <a:r>
                        <a:rPr lang="tr-TR" sz="1200" dirty="0" err="1" smtClean="0"/>
                        <a:t>Sciences</a:t>
                      </a:r>
                      <a:r>
                        <a:rPr lang="tr-TR" sz="1200" dirty="0" smtClean="0"/>
                        <a:t> </a:t>
                      </a:r>
                    </a:p>
                  </a:txBody>
                  <a:tcPr/>
                </a:tc>
              </a:tr>
              <a:tr h="468104">
                <a:tc>
                  <a:txBody>
                    <a:bodyPr/>
                    <a:lstStyle/>
                    <a:p>
                      <a:r>
                        <a:rPr lang="tr-TR" sz="1200" dirty="0" smtClean="0"/>
                        <a:t>Albania</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r>
                        <a:rPr lang="tr-TR" sz="1200" dirty="0" err="1" smtClean="0"/>
                        <a:t>Canada</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txBody>
                  <a:tcPr/>
                </a:tc>
              </a:tr>
              <a:tr h="370840">
                <a:tc>
                  <a:txBody>
                    <a:bodyPr/>
                    <a:lstStyle/>
                    <a:p>
                      <a:r>
                        <a:rPr lang="tr-TR" sz="1200" dirty="0" err="1" smtClean="0"/>
                        <a:t>Algeria</a:t>
                      </a:r>
                      <a:endParaRPr lang="tr-TR" sz="1200" dirty="0"/>
                    </a:p>
                  </a:txBody>
                  <a:tcPr/>
                </a:tc>
                <a:tc>
                  <a:txBody>
                    <a:bodyPr/>
                    <a:lstStyle/>
                    <a:p>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a:p>
                  </a:txBody>
                  <a:tcPr/>
                </a:tc>
                <a:tc>
                  <a:txBody>
                    <a:bodyPr/>
                    <a:lstStyle/>
                    <a:p>
                      <a:pPr marL="0" algn="l" rtl="0" eaLnBrk="1" latinLnBrk="0" hangingPunct="1"/>
                      <a:r>
                        <a:rPr kumimoji="0" lang="tr-TR" sz="1200" kern="1200" dirty="0" err="1" smtClean="0">
                          <a:solidFill>
                            <a:schemeClr val="dk1"/>
                          </a:solidFill>
                          <a:latin typeface="+mn-lt"/>
                          <a:ea typeface="+mn-ea"/>
                          <a:cs typeface="+mn-cs"/>
                        </a:rPr>
                        <a:t>China</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en-US" sz="1200" kern="1200" dirty="0" smtClean="0">
                          <a:solidFill>
                            <a:schemeClr val="dk1"/>
                          </a:solidFill>
                          <a:latin typeface="+mn-lt"/>
                          <a:ea typeface="+mn-ea"/>
                          <a:cs typeface="+mn-cs"/>
                        </a:rPr>
                        <a:t>Engineering and Physical Sciences +Health Sciences</a:t>
                      </a:r>
                    </a:p>
                  </a:txBody>
                  <a:tcPr/>
                </a:tc>
              </a:tr>
              <a:tr h="370840">
                <a:tc>
                  <a:txBody>
                    <a:bodyPr/>
                    <a:lstStyle/>
                    <a:p>
                      <a:r>
                        <a:rPr lang="tr-TR" sz="1200" dirty="0" err="1" smtClean="0"/>
                        <a:t>Australia</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Engineering</a:t>
                      </a:r>
                      <a:r>
                        <a:rPr lang="tr-TR" sz="1200" dirty="0" smtClean="0"/>
                        <a:t> </a:t>
                      </a:r>
                      <a:r>
                        <a:rPr lang="tr-TR" sz="1200" dirty="0" err="1" smtClean="0"/>
                        <a:t>and</a:t>
                      </a:r>
                      <a:r>
                        <a:rPr lang="tr-TR" sz="1200" dirty="0" smtClean="0"/>
                        <a:t> </a:t>
                      </a:r>
                      <a:r>
                        <a:rPr lang="tr-TR" sz="1200" dirty="0" err="1" smtClean="0"/>
                        <a:t>Physical</a:t>
                      </a:r>
                      <a:r>
                        <a:rPr lang="tr-TR" sz="1200" dirty="0" smtClean="0"/>
                        <a:t> </a:t>
                      </a:r>
                      <a:r>
                        <a:rPr lang="tr-TR" sz="1200" dirty="0" err="1" smtClean="0"/>
                        <a:t>Sciences</a:t>
                      </a:r>
                      <a:r>
                        <a:rPr lang="tr-TR" sz="1200" dirty="0" smtClean="0"/>
                        <a:t> + </a:t>
                      </a:r>
                      <a:r>
                        <a:rPr lang="tr-TR" sz="1200" dirty="0" err="1" smtClean="0"/>
                        <a:t>Health</a:t>
                      </a:r>
                      <a:r>
                        <a:rPr lang="tr-TR" sz="1200" dirty="0" smtClean="0"/>
                        <a:t> </a:t>
                      </a:r>
                      <a:r>
                        <a:rPr lang="tr-TR" sz="1200" dirty="0" err="1" smtClean="0"/>
                        <a:t>Sciences</a:t>
                      </a:r>
                      <a:endParaRPr lang="tr-TR" sz="1200" dirty="0" smtClean="0"/>
                    </a:p>
                  </a:txBody>
                  <a:tcPr/>
                </a:tc>
                <a:tc>
                  <a:txBody>
                    <a:bodyPr/>
                    <a:lstStyle/>
                    <a:p>
                      <a:r>
                        <a:rPr lang="tr-TR" sz="1200" dirty="0" err="1" smtClean="0"/>
                        <a:t>Djibouti</a:t>
                      </a:r>
                      <a:endParaRPr lang="tr-TR" sz="1200" dirty="0"/>
                    </a:p>
                  </a:txBody>
                  <a:tcPr/>
                </a:tc>
                <a:tc>
                  <a:txBody>
                    <a:bodyPr/>
                    <a:lstStyle/>
                    <a:p>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a:p>
                  </a:txBody>
                  <a:tcPr/>
                </a:tc>
              </a:tr>
              <a:tr h="460856">
                <a:tc>
                  <a:txBody>
                    <a:bodyPr/>
                    <a:lstStyle/>
                    <a:p>
                      <a:r>
                        <a:rPr lang="tr-TR" sz="1200" dirty="0" err="1" smtClean="0"/>
                        <a:t>Azerbaijan</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r>
                        <a:rPr lang="tr-TR" sz="1200" dirty="0" err="1" smtClean="0"/>
                        <a:t>Egypt</a:t>
                      </a:r>
                      <a:endParaRPr lang="tr-TR" sz="1200" dirty="0"/>
                    </a:p>
                  </a:txBody>
                  <a:tcPr/>
                </a:tc>
                <a:tc>
                  <a:txBody>
                    <a:bodyPr/>
                    <a:lstStyle/>
                    <a:p>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a:p>
                  </a:txBody>
                  <a:tcPr/>
                </a:tc>
              </a:tr>
              <a:tr h="360040">
                <a:tc>
                  <a:txBody>
                    <a:bodyPr/>
                    <a:lstStyle/>
                    <a:p>
                      <a:r>
                        <a:rPr lang="tr-TR" sz="1200" dirty="0" err="1" smtClean="0"/>
                        <a:t>Bangladesh</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r>
                        <a:rPr lang="tr-TR" sz="1200" dirty="0" err="1" smtClean="0"/>
                        <a:t>England</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a:solidFill>
                          <a:schemeClr val="dk1"/>
                        </a:solidFill>
                        <a:latin typeface="+mn-lt"/>
                        <a:ea typeface="+mn-ea"/>
                        <a:cs typeface="+mn-cs"/>
                      </a:endParaRPr>
                    </a:p>
                  </a:txBody>
                  <a:tcPr/>
                </a:tc>
              </a:tr>
              <a:tr h="334888">
                <a:tc>
                  <a:txBody>
                    <a:bodyPr/>
                    <a:lstStyle/>
                    <a:p>
                      <a:r>
                        <a:rPr lang="tr-TR" sz="1200" dirty="0" err="1" smtClean="0"/>
                        <a:t>Belarus</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Engineering</a:t>
                      </a:r>
                      <a:r>
                        <a:rPr lang="tr-TR" sz="1200" dirty="0" smtClean="0"/>
                        <a:t> </a:t>
                      </a:r>
                      <a:r>
                        <a:rPr lang="tr-TR" sz="1200" dirty="0" err="1" smtClean="0"/>
                        <a:t>and</a:t>
                      </a:r>
                      <a:r>
                        <a:rPr lang="tr-TR" sz="1200" dirty="0" smtClean="0"/>
                        <a:t> </a:t>
                      </a:r>
                      <a:r>
                        <a:rPr lang="tr-TR" sz="1200" dirty="0" err="1" smtClean="0"/>
                        <a:t>Physical</a:t>
                      </a:r>
                      <a:r>
                        <a:rPr lang="tr-TR" sz="1200" dirty="0" smtClean="0"/>
                        <a:t> </a:t>
                      </a:r>
                      <a:r>
                        <a:rPr lang="tr-TR" sz="1200" dirty="0" err="1" smtClean="0"/>
                        <a:t>Sciences</a:t>
                      </a:r>
                      <a:r>
                        <a:rPr lang="tr-TR" sz="1200" dirty="0" smtClean="0"/>
                        <a:t> </a:t>
                      </a:r>
                    </a:p>
                  </a:txBody>
                  <a:tcPr/>
                </a:tc>
                <a:tc>
                  <a:txBody>
                    <a:bodyPr/>
                    <a:lstStyle/>
                    <a:p>
                      <a:r>
                        <a:rPr lang="tr-TR" sz="1200" dirty="0" smtClean="0"/>
                        <a:t>France</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r h="623480">
                <a:tc>
                  <a:txBody>
                    <a:bodyPr/>
                    <a:lstStyle/>
                    <a:p>
                      <a:r>
                        <a:rPr lang="tr-TR" sz="1200" dirty="0" err="1" smtClean="0"/>
                        <a:t>Bosnia-Herzegovina</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endParaRPr lang="tr-TR"/>
                    </a:p>
                  </a:txBody>
                  <a:tcPr/>
                </a:tc>
                <a:tc>
                  <a:txBody>
                    <a:bodyPr/>
                    <a:lstStyle/>
                    <a:p>
                      <a:endParaRPr lang="tr-TR" dirty="0"/>
                    </a:p>
                  </a:txBody>
                  <a:tcPr/>
                </a:tc>
              </a:tr>
            </a:tbl>
          </a:graphicData>
        </a:graphic>
      </p:graphicFrame>
      <p:sp>
        <p:nvSpPr>
          <p:cNvPr id="2" name="Başlık 1"/>
          <p:cNvSpPr>
            <a:spLocks noGrp="1"/>
          </p:cNvSpPr>
          <p:nvPr>
            <p:ph type="title"/>
          </p:nvPr>
        </p:nvSpPr>
        <p:spPr>
          <a:xfrm>
            <a:off x="395536" y="188640"/>
            <a:ext cx="8064896" cy="1440160"/>
          </a:xfrm>
        </p:spPr>
        <p:txBody>
          <a:bodyPr>
            <a:normAutofit/>
          </a:bodyPr>
          <a:lstStyle/>
          <a:p>
            <a:r>
              <a:rPr lang="tr-TR" altLang="tr-TR" sz="1800" dirty="0" smtClean="0">
                <a:ln>
                  <a:noFill/>
                </a:ln>
                <a:solidFill>
                  <a:schemeClr val="tx1"/>
                </a:solidFill>
                <a:effectLst/>
                <a:latin typeface="Corbel"/>
              </a:rPr>
              <a:t>24.01.2018 </a:t>
            </a:r>
            <a:r>
              <a:rPr lang="en-US" altLang="tr-TR" sz="1800" dirty="0">
                <a:ln>
                  <a:noFill/>
                </a:ln>
                <a:solidFill>
                  <a:schemeClr val="tx1"/>
                </a:solidFill>
                <a:effectLst/>
                <a:latin typeface="Corbel"/>
              </a:rPr>
              <a:t>THE COUNCIL OF HIGHER EDUCATION</a:t>
            </a:r>
            <a:r>
              <a:rPr lang="tr-TR" altLang="tr-TR" sz="1800" dirty="0">
                <a:ln>
                  <a:noFill/>
                </a:ln>
                <a:solidFill>
                  <a:schemeClr val="tx1"/>
                </a:solidFill>
                <a:effectLst/>
                <a:latin typeface="Corbel"/>
              </a:rPr>
              <a:t>  EXECUTIVE COUNCIL DECISIONS</a:t>
            </a:r>
            <a:r>
              <a:rPr lang="tr-TR" altLang="tr-TR" sz="1800" dirty="0">
                <a:ln>
                  <a:noFill/>
                </a:ln>
                <a:solidFill>
                  <a:srgbClr val="FF0000"/>
                </a:solidFill>
                <a:effectLst/>
                <a:latin typeface="Corbel"/>
              </a:rPr>
              <a:t/>
            </a:r>
            <a:br>
              <a:rPr lang="tr-TR" altLang="tr-TR" sz="1800" dirty="0">
                <a:ln>
                  <a:noFill/>
                </a:ln>
                <a:solidFill>
                  <a:srgbClr val="FF0000"/>
                </a:solidFill>
                <a:effectLst/>
                <a:latin typeface="Corbel"/>
              </a:rPr>
            </a:br>
            <a:r>
              <a:rPr lang="tr-TR" altLang="tr-TR" sz="1800" b="0" dirty="0" err="1" smtClean="0">
                <a:ln>
                  <a:noFill/>
                </a:ln>
                <a:solidFill>
                  <a:schemeClr val="tx1"/>
                </a:solidFill>
                <a:effectLst/>
                <a:latin typeface="Corbel"/>
              </a:rPr>
              <a:t>It</a:t>
            </a:r>
            <a:r>
              <a:rPr lang="tr-TR" altLang="tr-TR" sz="1800" b="0" dirty="0" smtClean="0">
                <a:ln>
                  <a:noFill/>
                </a:ln>
                <a:solidFill>
                  <a:schemeClr val="tx1"/>
                </a:solidFill>
                <a:effectLst/>
                <a:latin typeface="Corbel"/>
              </a:rPr>
              <a:t> </a:t>
            </a:r>
            <a:r>
              <a:rPr lang="tr-TR" altLang="tr-TR" sz="1800" b="0" dirty="0">
                <a:ln>
                  <a:noFill/>
                </a:ln>
                <a:solidFill>
                  <a:schemeClr val="tx1"/>
                </a:solidFill>
                <a:effectLst/>
                <a:latin typeface="Corbel"/>
              </a:rPr>
              <a:t>has </a:t>
            </a:r>
            <a:r>
              <a:rPr lang="tr-TR" altLang="tr-TR" sz="1800" b="0" dirty="0" err="1">
                <a:ln>
                  <a:noFill/>
                </a:ln>
                <a:solidFill>
                  <a:schemeClr val="tx1"/>
                </a:solidFill>
                <a:effectLst/>
                <a:latin typeface="Corbel"/>
              </a:rPr>
              <a:t>decided</a:t>
            </a:r>
            <a:r>
              <a:rPr lang="tr-TR" altLang="tr-TR" sz="1800" b="0" dirty="0">
                <a:ln>
                  <a:noFill/>
                </a:ln>
                <a:solidFill>
                  <a:schemeClr val="tx1"/>
                </a:solidFill>
                <a:effectLst/>
                <a:latin typeface="Corbel"/>
              </a:rPr>
              <a:t> as </a:t>
            </a:r>
            <a:r>
              <a:rPr lang="tr-TR" altLang="tr-TR" sz="1800" b="0" dirty="0" err="1">
                <a:ln>
                  <a:noFill/>
                </a:ln>
                <a:solidFill>
                  <a:schemeClr val="tx1"/>
                </a:solidFill>
                <a:effectLst/>
                <a:latin typeface="Corbel"/>
              </a:rPr>
              <a:t>follows</a:t>
            </a:r>
            <a:r>
              <a:rPr lang="tr-TR" altLang="tr-TR" sz="1800" b="0" dirty="0">
                <a:ln>
                  <a:noFill/>
                </a:ln>
                <a:solidFill>
                  <a:schemeClr val="tx1"/>
                </a:solidFill>
                <a:effectLst/>
                <a:latin typeface="Corbel"/>
              </a:rPr>
              <a:t> in </a:t>
            </a:r>
            <a:r>
              <a:rPr lang="tr-TR" altLang="tr-TR" sz="1800" b="0" dirty="0" err="1">
                <a:ln>
                  <a:noFill/>
                </a:ln>
                <a:solidFill>
                  <a:schemeClr val="tx1"/>
                </a:solidFill>
                <a:effectLst/>
                <a:latin typeface="Corbel"/>
              </a:rPr>
              <a:t>compliance</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with</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the</a:t>
            </a:r>
            <a:r>
              <a:rPr lang="tr-TR" altLang="tr-TR" sz="1800" b="0" dirty="0">
                <a:ln>
                  <a:noFill/>
                </a:ln>
                <a:solidFill>
                  <a:schemeClr val="tx1"/>
                </a:solidFill>
                <a:effectLst/>
                <a:latin typeface="Corbel"/>
              </a:rPr>
              <a:t> </a:t>
            </a:r>
            <a:r>
              <a:rPr lang="tr-TR" altLang="tr-TR" sz="1800" i="1" u="sng" dirty="0" err="1">
                <a:ln>
                  <a:noFill/>
                </a:ln>
                <a:solidFill>
                  <a:schemeClr val="tx1"/>
                </a:solidFill>
                <a:effectLst/>
                <a:latin typeface="Corbel"/>
              </a:rPr>
              <a:t>specificied</a:t>
            </a:r>
            <a:r>
              <a:rPr lang="tr-TR" altLang="tr-TR" sz="1800" i="1" u="sng" dirty="0">
                <a:ln>
                  <a:noFill/>
                </a:ln>
                <a:solidFill>
                  <a:schemeClr val="tx1"/>
                </a:solidFill>
                <a:effectLst/>
                <a:latin typeface="Corbel"/>
              </a:rPr>
              <a:t> </a:t>
            </a:r>
            <a:r>
              <a:rPr lang="tr-TR" altLang="tr-TR" sz="1800" i="1" u="sng" dirty="0" err="1">
                <a:ln>
                  <a:noFill/>
                </a:ln>
                <a:solidFill>
                  <a:schemeClr val="tx1"/>
                </a:solidFill>
                <a:effectLst/>
                <a:latin typeface="Corbel"/>
              </a:rPr>
              <a:t>area</a:t>
            </a:r>
            <a:r>
              <a:rPr lang="tr-TR" altLang="tr-TR" sz="1800" i="1" u="sng" dirty="0">
                <a:ln>
                  <a:noFill/>
                </a:ln>
                <a:solidFill>
                  <a:schemeClr val="tx1"/>
                </a:solidFill>
                <a:effectLst/>
                <a:latin typeface="Corbel"/>
              </a:rPr>
              <a:t> </a:t>
            </a:r>
            <a:r>
              <a:rPr lang="tr-TR" altLang="tr-TR" sz="1800" b="0" dirty="0">
                <a:ln>
                  <a:noFill/>
                </a:ln>
                <a:solidFill>
                  <a:schemeClr val="tx1"/>
                </a:solidFill>
                <a:effectLst/>
                <a:latin typeface="Corbel"/>
              </a:rPr>
              <a:t>as </a:t>
            </a:r>
            <a:r>
              <a:rPr lang="tr-TR" altLang="tr-TR" sz="1800" b="0" dirty="0" err="1">
                <a:ln>
                  <a:noFill/>
                </a:ln>
                <a:solidFill>
                  <a:schemeClr val="tx1"/>
                </a:solidFill>
                <a:effectLst/>
                <a:latin typeface="Corbel"/>
              </a:rPr>
              <a:t>student</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incoming</a:t>
            </a:r>
            <a:r>
              <a:rPr lang="tr-TR" altLang="tr-TR" sz="1800" b="0" dirty="0">
                <a:ln>
                  <a:noFill/>
                </a:ln>
                <a:solidFill>
                  <a:schemeClr val="tx1"/>
                </a:solidFill>
                <a:effectLst/>
                <a:latin typeface="Corbel"/>
              </a:rPr>
              <a:t> / </a:t>
            </a:r>
            <a:r>
              <a:rPr lang="tr-TR" altLang="tr-TR" sz="1800" b="0" dirty="0" err="1">
                <a:ln>
                  <a:noFill/>
                </a:ln>
                <a:solidFill>
                  <a:schemeClr val="tx1"/>
                </a:solidFill>
                <a:effectLst/>
                <a:latin typeface="Corbel"/>
              </a:rPr>
              <a:t>outgoing</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and</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academic</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staff</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exchange</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with</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the</a:t>
            </a:r>
            <a:r>
              <a:rPr lang="tr-TR" altLang="tr-TR" sz="1800" b="0" dirty="0">
                <a:ln>
                  <a:noFill/>
                </a:ln>
                <a:solidFill>
                  <a:schemeClr val="tx1"/>
                </a:solidFill>
                <a:effectLst/>
                <a:latin typeface="Corbel"/>
              </a:rPr>
              <a:t> </a:t>
            </a:r>
            <a:r>
              <a:rPr lang="tr-TR" altLang="tr-TR" sz="1800" b="0" dirty="0" err="1" smtClean="0">
                <a:ln>
                  <a:noFill/>
                </a:ln>
                <a:solidFill>
                  <a:schemeClr val="tx1"/>
                </a:solidFill>
                <a:effectLst/>
                <a:latin typeface="Corbel"/>
              </a:rPr>
              <a:t>countries</a:t>
            </a:r>
            <a:r>
              <a:rPr lang="tr-TR" altLang="tr-TR" sz="1800" b="0" dirty="0" smtClean="0">
                <a:ln>
                  <a:noFill/>
                </a:ln>
                <a:solidFill>
                  <a:schemeClr val="tx1"/>
                </a:solidFill>
                <a:effectLst/>
                <a:latin typeface="Corbel"/>
              </a:rPr>
              <a:t> </a:t>
            </a:r>
            <a:r>
              <a:rPr lang="tr-TR" altLang="tr-TR" sz="1800" b="0" dirty="0" err="1">
                <a:ln>
                  <a:noFill/>
                </a:ln>
                <a:solidFill>
                  <a:schemeClr val="tx1"/>
                </a:solidFill>
                <a:effectLst/>
                <a:latin typeface="Corbel"/>
              </a:rPr>
              <a:t>listed</a:t>
            </a:r>
            <a:r>
              <a:rPr lang="tr-TR" altLang="tr-TR" sz="1800" b="0" dirty="0">
                <a:ln>
                  <a:noFill/>
                </a:ln>
                <a:solidFill>
                  <a:schemeClr val="tx1"/>
                </a:solidFill>
                <a:effectLst/>
                <a:latin typeface="Corbel"/>
              </a:rPr>
              <a:t> </a:t>
            </a:r>
            <a:r>
              <a:rPr lang="tr-TR" altLang="tr-TR" sz="1800" b="0" dirty="0" err="1">
                <a:ln>
                  <a:noFill/>
                </a:ln>
                <a:solidFill>
                  <a:schemeClr val="tx1"/>
                </a:solidFill>
                <a:effectLst/>
                <a:latin typeface="Corbel"/>
              </a:rPr>
              <a:t>below</a:t>
            </a:r>
            <a:r>
              <a:rPr lang="tr-TR" altLang="tr-TR" sz="1800" b="0" dirty="0">
                <a:ln>
                  <a:noFill/>
                </a:ln>
                <a:solidFill>
                  <a:schemeClr val="tx1"/>
                </a:solidFill>
                <a:effectLst/>
                <a:latin typeface="Corbel"/>
              </a:rPr>
              <a:t>.</a:t>
            </a:r>
            <a:endParaRPr lang="tr-TR" sz="1800" dirty="0"/>
          </a:p>
        </p:txBody>
      </p:sp>
    </p:spTree>
    <p:extLst>
      <p:ext uri="{BB962C8B-B14F-4D97-AF65-F5344CB8AC3E}">
        <p14:creationId xmlns:p14="http://schemas.microsoft.com/office/powerpoint/2010/main" val="209375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86062174"/>
              </p:ext>
            </p:extLst>
          </p:nvPr>
        </p:nvGraphicFramePr>
        <p:xfrm>
          <a:off x="395536" y="188640"/>
          <a:ext cx="8229600" cy="6055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COUNTRY</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AREA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COUNTRY</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AREA</a:t>
                      </a:r>
                      <a:endParaRPr kumimoji="0" lang="tr-TR" sz="12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Gambia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Mexico</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Georgia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Mongolia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India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Montenegro</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p>
                      <a:pPr marL="0" algn="l" rtl="0" eaLnBrk="1" latinLnBrk="0" hangingPunct="1"/>
                      <a:endParaRPr kumimoji="0" lang="en-US"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Indonesia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Morocco</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Iran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New </a:t>
                      </a:r>
                      <a:r>
                        <a:rPr kumimoji="0" lang="tr-TR" sz="1200" kern="1200" dirty="0" err="1" smtClean="0">
                          <a:solidFill>
                            <a:schemeClr val="dk1"/>
                          </a:solidFill>
                          <a:latin typeface="+mn-lt"/>
                          <a:ea typeface="+mn-ea"/>
                          <a:cs typeface="+mn-cs"/>
                        </a:rPr>
                        <a:t>Zealand</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Iraq</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Oman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Japan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Philippines</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Jordan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Pakistan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Kazakhstan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Palestine</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Kyrgyzstan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Qatar</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Kosova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Romania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bl>
          </a:graphicData>
        </a:graphic>
      </p:graphicFrame>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04385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38522838"/>
              </p:ext>
            </p:extLst>
          </p:nvPr>
        </p:nvGraphicFramePr>
        <p:xfrm>
          <a:off x="395536" y="184016"/>
          <a:ext cx="8229600" cy="6374472"/>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algn="l" rtl="0" eaLnBrk="1" latinLnBrk="0" hangingPunct="1"/>
                      <a:r>
                        <a:rPr kumimoji="0" lang="tr-TR" sz="1200" kern="1200" dirty="0" smtClean="0">
                          <a:solidFill>
                            <a:schemeClr val="dk1"/>
                          </a:solidFill>
                          <a:latin typeface="+mn-lt"/>
                          <a:ea typeface="+mn-ea"/>
                          <a:cs typeface="+mn-cs"/>
                        </a:rPr>
                        <a:t>COUNTRY</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smtClean="0">
                          <a:solidFill>
                            <a:schemeClr val="dk1"/>
                          </a:solidFill>
                          <a:latin typeface="+mn-lt"/>
                          <a:ea typeface="+mn-ea"/>
                          <a:cs typeface="+mn-cs"/>
                        </a:rPr>
                        <a:t>AREA</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smtClean="0">
                          <a:solidFill>
                            <a:schemeClr val="dk1"/>
                          </a:solidFill>
                          <a:latin typeface="+mn-lt"/>
                          <a:ea typeface="+mn-ea"/>
                          <a:cs typeface="+mn-cs"/>
                        </a:rPr>
                        <a:t>COUNTRY</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smtClean="0">
                          <a:solidFill>
                            <a:schemeClr val="dk1"/>
                          </a:solidFill>
                          <a:latin typeface="+mn-lt"/>
                          <a:ea typeface="+mn-ea"/>
                          <a:cs typeface="+mn-cs"/>
                        </a:rPr>
                        <a:t>AREA</a:t>
                      </a:r>
                      <a:endParaRPr kumimoji="0" lang="tr-TR" sz="12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Kuwait</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Russia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Libya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Saudi</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Arabia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kumimoji="0" lang="tr-TR" sz="1200" kern="1200" dirty="0" smtClean="0">
                          <a:solidFill>
                            <a:schemeClr val="dk1"/>
                          </a:solidFill>
                          <a:latin typeface="+mn-lt"/>
                          <a:ea typeface="+mn-ea"/>
                          <a:cs typeface="+mn-cs"/>
                        </a:rPr>
                        <a:t>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Lebanon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Singapore</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a:t>
                      </a:r>
                      <a:endParaRPr kumimoji="0" lang="tr-TR" sz="12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Macedonia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South </a:t>
                      </a:r>
                      <a:r>
                        <a:rPr kumimoji="0" lang="tr-TR" sz="1200" kern="1200" dirty="0" err="1" smtClean="0">
                          <a:solidFill>
                            <a:schemeClr val="dk1"/>
                          </a:solidFill>
                          <a:latin typeface="+mn-lt"/>
                          <a:ea typeface="+mn-ea"/>
                          <a:cs typeface="+mn-cs"/>
                        </a:rPr>
                        <a:t>Africa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Malaysia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kumimoji="0" lang="tr-TR"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South </a:t>
                      </a:r>
                      <a:r>
                        <a:rPr kumimoji="0" lang="tr-TR" sz="1200" kern="1200" dirty="0" err="1" smtClean="0">
                          <a:solidFill>
                            <a:schemeClr val="dk1"/>
                          </a:solidFill>
                          <a:latin typeface="+mn-lt"/>
                          <a:ea typeface="+mn-ea"/>
                          <a:cs typeface="+mn-cs"/>
                        </a:rPr>
                        <a:t>Korea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Engineering and Physical Sciences +Health Sciences</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t>
                      </a:r>
                      <a:r>
                        <a:rPr lang="tr-TR" sz="1200" dirty="0" err="1" smtClean="0"/>
                        <a:t>Social</a:t>
                      </a:r>
                      <a:r>
                        <a:rPr lang="tr-TR" sz="1200" dirty="0" smtClean="0"/>
                        <a:t> </a:t>
                      </a:r>
                      <a:r>
                        <a:rPr lang="tr-TR" sz="1200" dirty="0" err="1" smtClean="0"/>
                        <a:t>and</a:t>
                      </a:r>
                      <a:r>
                        <a:rPr lang="tr-TR" sz="1200" dirty="0" smtClean="0"/>
                        <a:t> Human </a:t>
                      </a:r>
                      <a:r>
                        <a:rPr lang="tr-TR" sz="1200" dirty="0" err="1" smtClean="0"/>
                        <a:t>Sciences</a:t>
                      </a:r>
                      <a:endParaRPr lang="tr-TR" sz="1200" dirty="0" smtClean="0"/>
                    </a:p>
                  </a:txBody>
                  <a:tcPr/>
                </a:tc>
              </a:tr>
              <a:tr h="370840">
                <a:tc>
                  <a:txBody>
                    <a:bodyPr/>
                    <a:lstStyle/>
                    <a:p>
                      <a:pPr marL="0" algn="l" rtl="0" eaLnBrk="1" latinLnBrk="0" hangingPunct="1"/>
                      <a:r>
                        <a:rPr kumimoji="0" lang="tr-TR" sz="1200" kern="1200" dirty="0" err="1" smtClean="0">
                          <a:solidFill>
                            <a:schemeClr val="dk1"/>
                          </a:solidFill>
                          <a:latin typeface="+mn-lt"/>
                          <a:ea typeface="+mn-ea"/>
                          <a:cs typeface="+mn-cs"/>
                        </a:rPr>
                        <a:t>Spain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txBody>
                  <a:tcPr/>
                </a:tc>
                <a:tc>
                  <a:txBody>
                    <a:bodyPr/>
                    <a:lstStyle/>
                    <a:p>
                      <a:pPr marL="0" algn="l" rtl="0" eaLnBrk="1" latinLnBrk="0" hangingPunct="1"/>
                      <a:r>
                        <a:rPr kumimoji="0" lang="tr-TR" sz="1200" kern="1200" dirty="0" err="1" smtClean="0">
                          <a:solidFill>
                            <a:schemeClr val="dk1"/>
                          </a:solidFill>
                          <a:latin typeface="+mn-lt"/>
                          <a:ea typeface="+mn-ea"/>
                          <a:cs typeface="+mn-cs"/>
                        </a:rPr>
                        <a:t>Ukraine</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p>
                    <a:p>
                      <a:pPr marL="0" algn="l" rtl="0" eaLnBrk="1" latinLnBrk="0" hangingPunct="1"/>
                      <a:endParaRPr kumimoji="0" lang="tr-TR" sz="1200" kern="1200" dirty="0">
                        <a:solidFill>
                          <a:schemeClr val="dk1"/>
                        </a:solidFill>
                        <a:latin typeface="+mn-lt"/>
                        <a:ea typeface="+mn-ea"/>
                        <a:cs typeface="+mn-cs"/>
                      </a:endParaRPr>
                    </a:p>
                  </a:txBody>
                  <a:tcPr/>
                </a:tc>
              </a:tr>
              <a:tr h="370840">
                <a:tc>
                  <a:txBody>
                    <a:bodyPr/>
                    <a:lstStyle/>
                    <a:p>
                      <a:pPr marL="0" algn="l" rtl="0" eaLnBrk="1" latinLnBrk="0" hangingPunct="1"/>
                      <a:r>
                        <a:rPr kumimoji="0" lang="tr-TR" sz="1200" kern="1200" dirty="0" smtClean="0">
                          <a:solidFill>
                            <a:schemeClr val="dk1"/>
                          </a:solidFill>
                          <a:latin typeface="+mn-lt"/>
                          <a:ea typeface="+mn-ea"/>
                          <a:cs typeface="+mn-cs"/>
                        </a:rPr>
                        <a:t>Sudan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smtClean="0">
                          <a:solidFill>
                            <a:schemeClr val="dk1"/>
                          </a:solidFill>
                          <a:latin typeface="+mn-lt"/>
                          <a:ea typeface="+mn-ea"/>
                          <a:cs typeface="+mn-cs"/>
                        </a:rPr>
                        <a:t>USA</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Health</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endParaRPr kumimoji="0" lang="tr-TR" sz="1200" kern="1200" dirty="0">
                        <a:solidFill>
                          <a:schemeClr val="dk1"/>
                        </a:solidFill>
                        <a:latin typeface="+mn-lt"/>
                        <a:ea typeface="+mn-ea"/>
                        <a:cs typeface="+mn-cs"/>
                      </a:endParaRPr>
                    </a:p>
                  </a:txBody>
                  <a:tcPr/>
                </a:tc>
              </a:tr>
              <a:tr h="370840">
                <a:tc>
                  <a:txBody>
                    <a:bodyPr/>
                    <a:lstStyle/>
                    <a:p>
                      <a:pPr marL="0" algn="l" rtl="0" eaLnBrk="1" latinLnBrk="0" hangingPunct="1"/>
                      <a:r>
                        <a:rPr kumimoji="0" lang="tr-TR" sz="1200" kern="1200" dirty="0" err="1" smtClean="0">
                          <a:solidFill>
                            <a:schemeClr val="dk1"/>
                          </a:solidFill>
                          <a:latin typeface="+mn-lt"/>
                          <a:ea typeface="+mn-ea"/>
                          <a:cs typeface="+mn-cs"/>
                        </a:rPr>
                        <a:t>Tajikistan</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err="1" smtClean="0">
                          <a:solidFill>
                            <a:schemeClr val="dk1"/>
                          </a:solidFill>
                          <a:latin typeface="+mn-lt"/>
                          <a:ea typeface="+mn-ea"/>
                          <a:cs typeface="+mn-cs"/>
                        </a:rPr>
                        <a:t>Uzbelistan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txBody>
                  <a:tcPr/>
                </a:tc>
              </a:tr>
              <a:tr h="370840">
                <a:tc>
                  <a:txBody>
                    <a:bodyPr/>
                    <a:lstStyle/>
                    <a:p>
                      <a:pPr marL="0" algn="l" rtl="0" eaLnBrk="1" latinLnBrk="0" hangingPunct="1"/>
                      <a:r>
                        <a:rPr kumimoji="0" lang="tr-TR" sz="1200" kern="1200" dirty="0" err="1" smtClean="0">
                          <a:solidFill>
                            <a:schemeClr val="dk1"/>
                          </a:solidFill>
                          <a:latin typeface="+mn-lt"/>
                          <a:ea typeface="+mn-ea"/>
                          <a:cs typeface="+mn-cs"/>
                        </a:rPr>
                        <a:t>Thailand</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err="1" smtClean="0">
                          <a:solidFill>
                            <a:schemeClr val="dk1"/>
                          </a:solidFill>
                          <a:latin typeface="+mn-lt"/>
                          <a:ea typeface="+mn-ea"/>
                          <a:cs typeface="+mn-cs"/>
                        </a:rPr>
                        <a:t>Engineering</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Physical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Sciences</a:t>
                      </a:r>
                      <a:r>
                        <a:rPr kumimoji="0" lang="tr-TR" sz="1200" kern="1200" dirty="0" smtClean="0">
                          <a:solidFill>
                            <a:schemeClr val="dk1"/>
                          </a:solidFill>
                          <a:latin typeface="+mn-lt"/>
                          <a:ea typeface="+mn-ea"/>
                          <a:cs typeface="+mn-cs"/>
                        </a:rPr>
                        <a:t> </a:t>
                      </a:r>
                      <a:endParaRPr kumimoji="0" lang="tr-TR" sz="1200" kern="1200" dirty="0">
                        <a:solidFill>
                          <a:schemeClr val="dk1"/>
                        </a:solidFill>
                        <a:latin typeface="+mn-lt"/>
                        <a:ea typeface="+mn-ea"/>
                        <a:cs typeface="+mn-cs"/>
                      </a:endParaRPr>
                    </a:p>
                  </a:txBody>
                  <a:tcPr/>
                </a:tc>
                <a:tc>
                  <a:txBody>
                    <a:bodyPr/>
                    <a:lstStyle/>
                    <a:p>
                      <a:pPr marL="0" algn="l" rtl="0" eaLnBrk="1" latinLnBrk="0" hangingPunct="1"/>
                      <a:r>
                        <a:rPr kumimoji="0" lang="tr-TR" sz="1200" kern="1200" dirty="0" smtClean="0">
                          <a:solidFill>
                            <a:schemeClr val="dk1"/>
                          </a:solidFill>
                          <a:latin typeface="+mn-lt"/>
                          <a:ea typeface="+mn-ea"/>
                          <a:cs typeface="+mn-cs"/>
                        </a:rPr>
                        <a:t>Yemen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txBody>
                  <a:tcPr/>
                </a:tc>
              </a:tr>
              <a:tr h="512152">
                <a:tc>
                  <a:txBody>
                    <a:bodyPr/>
                    <a:lstStyle/>
                    <a:p>
                      <a:pPr marL="0" algn="l" rtl="0" eaLnBrk="1" latinLnBrk="0" hangingPunct="1"/>
                      <a:r>
                        <a:rPr kumimoji="0" lang="tr-TR" sz="1200" kern="1200" dirty="0" err="1" smtClean="0">
                          <a:solidFill>
                            <a:schemeClr val="dk1"/>
                          </a:solidFill>
                          <a:latin typeface="+mn-lt"/>
                          <a:ea typeface="+mn-ea"/>
                          <a:cs typeface="+mn-cs"/>
                        </a:rPr>
                        <a:t>Tunis</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endParaRPr kumimoji="0" lang="tr-TR" sz="1200" kern="1200" dirty="0">
                        <a:solidFill>
                          <a:schemeClr val="dk1"/>
                        </a:solidFill>
                        <a:latin typeface="+mn-lt"/>
                        <a:ea typeface="+mn-ea"/>
                        <a:cs typeface="+mn-cs"/>
                      </a:endParaRPr>
                    </a:p>
                  </a:txBody>
                  <a:tcPr/>
                </a:tc>
              </a:tr>
              <a:tr h="370840">
                <a:tc>
                  <a:txBody>
                    <a:bodyPr/>
                    <a:lstStyle/>
                    <a:p>
                      <a:pPr marL="0" algn="l" rtl="0" eaLnBrk="1" latinLnBrk="0" hangingPunct="1"/>
                      <a:r>
                        <a:rPr kumimoji="0" lang="tr-TR" sz="1200" kern="1200" dirty="0" err="1" smtClean="0">
                          <a:solidFill>
                            <a:schemeClr val="dk1"/>
                          </a:solidFill>
                          <a:latin typeface="+mn-lt"/>
                          <a:ea typeface="+mn-ea"/>
                          <a:cs typeface="+mn-cs"/>
                        </a:rPr>
                        <a:t>Turkmenistan</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endParaRPr kumimoji="0" lang="tr-TR" sz="1200" kern="1200">
                        <a:solidFill>
                          <a:schemeClr val="dk1"/>
                        </a:solidFill>
                        <a:latin typeface="+mn-lt"/>
                        <a:ea typeface="+mn-ea"/>
                        <a:cs typeface="+mn-cs"/>
                      </a:endParaRPr>
                    </a:p>
                  </a:txBody>
                  <a:tcPr/>
                </a:tc>
              </a:tr>
              <a:tr h="125680">
                <a:tc>
                  <a:txBody>
                    <a:bodyPr/>
                    <a:lstStyle/>
                    <a:p>
                      <a:pPr marL="0" algn="l" rtl="0" eaLnBrk="1" latinLnBrk="0" hangingPunct="1"/>
                      <a:r>
                        <a:rPr kumimoji="0" lang="tr-TR" sz="1200" kern="1200" dirty="0" smtClean="0">
                          <a:solidFill>
                            <a:schemeClr val="dk1"/>
                          </a:solidFill>
                          <a:latin typeface="+mn-lt"/>
                          <a:ea typeface="+mn-ea"/>
                          <a:cs typeface="+mn-cs"/>
                        </a:rPr>
                        <a:t>Uganda</a:t>
                      </a:r>
                      <a:endParaRPr kumimoji="0" lang="tr-TR"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err="1" smtClean="0">
                          <a:solidFill>
                            <a:schemeClr val="dk1"/>
                          </a:solidFill>
                          <a:latin typeface="+mn-lt"/>
                          <a:ea typeface="+mn-ea"/>
                          <a:cs typeface="+mn-cs"/>
                        </a:rPr>
                        <a:t>Social</a:t>
                      </a:r>
                      <a:r>
                        <a:rPr kumimoji="0" lang="tr-TR" sz="1200" kern="1200" dirty="0" smtClean="0">
                          <a:solidFill>
                            <a:schemeClr val="dk1"/>
                          </a:solidFill>
                          <a:latin typeface="+mn-lt"/>
                          <a:ea typeface="+mn-ea"/>
                          <a:cs typeface="+mn-cs"/>
                        </a:rPr>
                        <a:t> </a:t>
                      </a:r>
                      <a:r>
                        <a:rPr kumimoji="0" lang="tr-TR" sz="1200" kern="1200" dirty="0" err="1" smtClean="0">
                          <a:solidFill>
                            <a:schemeClr val="dk1"/>
                          </a:solidFill>
                          <a:latin typeface="+mn-lt"/>
                          <a:ea typeface="+mn-ea"/>
                          <a:cs typeface="+mn-cs"/>
                        </a:rPr>
                        <a:t>and</a:t>
                      </a:r>
                      <a:r>
                        <a:rPr kumimoji="0" lang="tr-TR" sz="1200" kern="1200" dirty="0" smtClean="0">
                          <a:solidFill>
                            <a:schemeClr val="dk1"/>
                          </a:solidFill>
                          <a:latin typeface="+mn-lt"/>
                          <a:ea typeface="+mn-ea"/>
                          <a:cs typeface="+mn-cs"/>
                        </a:rPr>
                        <a:t> Human </a:t>
                      </a:r>
                      <a:r>
                        <a:rPr kumimoji="0" lang="tr-TR" sz="1200" kern="1200" dirty="0" err="1" smtClean="0">
                          <a:solidFill>
                            <a:schemeClr val="dk1"/>
                          </a:solidFill>
                          <a:latin typeface="+mn-lt"/>
                          <a:ea typeface="+mn-ea"/>
                          <a:cs typeface="+mn-cs"/>
                        </a:rPr>
                        <a:t>Sciences</a:t>
                      </a:r>
                      <a:endParaRPr kumimoji="0" lang="tr-TR" sz="1200" kern="1200" dirty="0" smtClean="0">
                        <a:solidFill>
                          <a:schemeClr val="dk1"/>
                        </a:solidFill>
                        <a:latin typeface="+mn-lt"/>
                        <a:ea typeface="+mn-ea"/>
                        <a:cs typeface="+mn-cs"/>
                      </a:endParaRPr>
                    </a:p>
                  </a:txBody>
                  <a:tcPr/>
                </a:tc>
                <a:tc>
                  <a:txBody>
                    <a:bodyPr/>
                    <a:lstStyle/>
                    <a:p>
                      <a:pPr marL="0" algn="l" rtl="0" eaLnBrk="1" latinLnBrk="0" hangingPunct="1"/>
                      <a:endParaRPr kumimoji="0" lang="tr-TR" sz="1200" kern="1200" dirty="0">
                        <a:solidFill>
                          <a:schemeClr val="dk1"/>
                        </a:solidFill>
                        <a:latin typeface="+mn-lt"/>
                        <a:ea typeface="+mn-ea"/>
                        <a:cs typeface="+mn-cs"/>
                      </a:endParaRPr>
                    </a:p>
                  </a:txBody>
                  <a:tcPr/>
                </a:tc>
                <a:tc>
                  <a:txBody>
                    <a:bodyPr/>
                    <a:lstStyle/>
                    <a:p>
                      <a:pPr marL="0" algn="l" rtl="0" eaLnBrk="1" latinLnBrk="0" hangingPunct="1"/>
                      <a:endParaRPr kumimoji="0" lang="tr-TR" sz="1200" kern="1200" dirty="0">
                        <a:solidFill>
                          <a:schemeClr val="dk1"/>
                        </a:solidFill>
                        <a:latin typeface="+mn-lt"/>
                        <a:ea typeface="+mn-ea"/>
                        <a:cs typeface="+mn-cs"/>
                      </a:endParaRPr>
                    </a:p>
                  </a:txBody>
                  <a:tcPr/>
                </a:tc>
              </a:tr>
            </a:tbl>
          </a:graphicData>
        </a:graphic>
      </p:graphicFrame>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25780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marL="137160" indent="0">
              <a:buNone/>
            </a:pPr>
            <a:r>
              <a:rPr lang="tr-TR" dirty="0" smtClean="0"/>
              <a:t>1- Al Al-Bayt </a:t>
            </a:r>
            <a:r>
              <a:rPr lang="tr-TR" dirty="0" err="1" smtClean="0"/>
              <a:t>University</a:t>
            </a:r>
            <a:r>
              <a:rPr lang="tr-TR" dirty="0" smtClean="0"/>
              <a:t> (Jordan)</a:t>
            </a:r>
          </a:p>
          <a:p>
            <a:pPr marL="137160" indent="0">
              <a:buNone/>
            </a:pPr>
            <a:r>
              <a:rPr lang="tr-TR" dirty="0" smtClean="0"/>
              <a:t>2- </a:t>
            </a:r>
            <a:r>
              <a:rPr lang="tr-TR" dirty="0" err="1" smtClean="0"/>
              <a:t>Universiti</a:t>
            </a:r>
            <a:r>
              <a:rPr lang="tr-TR" dirty="0" smtClean="0"/>
              <a:t> </a:t>
            </a:r>
            <a:r>
              <a:rPr lang="tr-TR" dirty="0" err="1" smtClean="0"/>
              <a:t>Sains</a:t>
            </a:r>
            <a:r>
              <a:rPr lang="tr-TR" dirty="0" smtClean="0"/>
              <a:t> </a:t>
            </a:r>
            <a:r>
              <a:rPr lang="tr-TR" dirty="0" err="1" smtClean="0"/>
              <a:t>Islam</a:t>
            </a:r>
            <a:r>
              <a:rPr lang="tr-TR" dirty="0" smtClean="0"/>
              <a:t> </a:t>
            </a:r>
            <a:r>
              <a:rPr lang="tr-TR" dirty="0" err="1" smtClean="0"/>
              <a:t>Malaysia</a:t>
            </a:r>
            <a:r>
              <a:rPr lang="tr-TR" dirty="0" smtClean="0"/>
              <a:t> </a:t>
            </a:r>
          </a:p>
          <a:p>
            <a:pPr marL="137160" indent="0">
              <a:buNone/>
            </a:pPr>
            <a:r>
              <a:rPr lang="tr-TR" dirty="0" smtClean="0"/>
              <a:t>3- Odlar Yurdu </a:t>
            </a:r>
            <a:r>
              <a:rPr lang="tr-TR" dirty="0" err="1" smtClean="0"/>
              <a:t>University</a:t>
            </a:r>
            <a:r>
              <a:rPr lang="tr-TR" dirty="0" smtClean="0"/>
              <a:t> (</a:t>
            </a:r>
            <a:r>
              <a:rPr lang="tr-TR" dirty="0" err="1" smtClean="0"/>
              <a:t>Azerbaijan</a:t>
            </a:r>
            <a:r>
              <a:rPr lang="tr-TR" dirty="0" smtClean="0"/>
              <a:t>)</a:t>
            </a:r>
          </a:p>
          <a:p>
            <a:pPr marL="137160" indent="0">
              <a:buNone/>
            </a:pPr>
            <a:r>
              <a:rPr lang="tr-TR" dirty="0" smtClean="0"/>
              <a:t>4- </a:t>
            </a:r>
            <a:r>
              <a:rPr lang="tr-TR" dirty="0" err="1" smtClean="0"/>
              <a:t>Syiah</a:t>
            </a:r>
            <a:r>
              <a:rPr lang="tr-TR" dirty="0" smtClean="0"/>
              <a:t> Kuala </a:t>
            </a:r>
            <a:r>
              <a:rPr lang="tr-TR" dirty="0" err="1" smtClean="0"/>
              <a:t>University</a:t>
            </a:r>
            <a:r>
              <a:rPr lang="tr-TR" dirty="0" smtClean="0"/>
              <a:t> (</a:t>
            </a:r>
            <a:r>
              <a:rPr lang="tr-TR" dirty="0" err="1" smtClean="0"/>
              <a:t>Indonesia</a:t>
            </a:r>
            <a:r>
              <a:rPr lang="tr-TR" dirty="0" smtClean="0"/>
              <a:t>)</a:t>
            </a:r>
          </a:p>
          <a:p>
            <a:pPr marL="137160" indent="0">
              <a:buNone/>
            </a:pPr>
            <a:r>
              <a:rPr lang="tr-TR" dirty="0" smtClean="0"/>
              <a:t>5- International </a:t>
            </a:r>
            <a:r>
              <a:rPr lang="tr-TR" dirty="0" err="1" smtClean="0"/>
              <a:t>Islamic</a:t>
            </a:r>
            <a:r>
              <a:rPr lang="tr-TR" dirty="0" smtClean="0"/>
              <a:t> </a:t>
            </a:r>
            <a:r>
              <a:rPr lang="tr-TR" dirty="0" err="1" smtClean="0"/>
              <a:t>University</a:t>
            </a:r>
            <a:r>
              <a:rPr lang="tr-TR" dirty="0" smtClean="0"/>
              <a:t> (</a:t>
            </a:r>
            <a:r>
              <a:rPr lang="tr-TR" dirty="0" err="1" smtClean="0"/>
              <a:t>Malaysia</a:t>
            </a:r>
            <a:r>
              <a:rPr lang="tr-TR" dirty="0" smtClean="0"/>
              <a:t>)</a:t>
            </a:r>
          </a:p>
          <a:p>
            <a:pPr marL="137160" indent="0">
              <a:buNone/>
            </a:pPr>
            <a:r>
              <a:rPr lang="tr-TR" dirty="0" smtClean="0"/>
              <a:t>6- International </a:t>
            </a:r>
            <a:r>
              <a:rPr lang="tr-TR" dirty="0" err="1" smtClean="0"/>
              <a:t>University</a:t>
            </a:r>
            <a:r>
              <a:rPr lang="tr-TR" dirty="0" smtClean="0"/>
              <a:t> of </a:t>
            </a:r>
            <a:r>
              <a:rPr lang="tr-TR" dirty="0" err="1" smtClean="0"/>
              <a:t>Sarajevo</a:t>
            </a:r>
            <a:r>
              <a:rPr lang="tr-TR" dirty="0" smtClean="0"/>
              <a:t> (</a:t>
            </a:r>
            <a:r>
              <a:rPr lang="tr-TR" dirty="0" err="1" smtClean="0"/>
              <a:t>Bosnia-Herzegovina</a:t>
            </a:r>
            <a:r>
              <a:rPr lang="tr-TR" dirty="0" smtClean="0"/>
              <a:t>)</a:t>
            </a:r>
          </a:p>
          <a:p>
            <a:pPr marL="137160" indent="0">
              <a:buNone/>
            </a:pPr>
            <a:r>
              <a:rPr lang="tr-TR" dirty="0" smtClean="0"/>
              <a:t>7- Ahmet </a:t>
            </a:r>
            <a:r>
              <a:rPr lang="tr-TR" dirty="0" err="1" smtClean="0"/>
              <a:t>Yesevi</a:t>
            </a:r>
            <a:r>
              <a:rPr lang="tr-TR" dirty="0" smtClean="0"/>
              <a:t> </a:t>
            </a:r>
            <a:r>
              <a:rPr lang="tr-TR" dirty="0" err="1" smtClean="0"/>
              <a:t>University</a:t>
            </a:r>
            <a:r>
              <a:rPr lang="tr-TR" dirty="0" smtClean="0"/>
              <a:t> (</a:t>
            </a:r>
            <a:r>
              <a:rPr lang="tr-TR" dirty="0" err="1" smtClean="0"/>
              <a:t>Kazakstan</a:t>
            </a:r>
            <a:r>
              <a:rPr lang="tr-TR" dirty="0" smtClean="0"/>
              <a:t>)</a:t>
            </a:r>
          </a:p>
          <a:p>
            <a:pPr marL="137160" indent="0">
              <a:buNone/>
            </a:pPr>
            <a:r>
              <a:rPr lang="tr-TR" dirty="0" smtClean="0"/>
              <a:t>8- </a:t>
            </a:r>
            <a:r>
              <a:rPr lang="tr-TR" dirty="0" err="1" smtClean="0"/>
              <a:t>Osh</a:t>
            </a:r>
            <a:r>
              <a:rPr lang="tr-TR" dirty="0" smtClean="0"/>
              <a:t> </a:t>
            </a:r>
            <a:r>
              <a:rPr lang="tr-TR" dirty="0" err="1" smtClean="0"/>
              <a:t>State</a:t>
            </a:r>
            <a:r>
              <a:rPr lang="tr-TR" dirty="0" smtClean="0"/>
              <a:t> </a:t>
            </a:r>
            <a:r>
              <a:rPr lang="tr-TR" dirty="0" err="1" smtClean="0"/>
              <a:t>University</a:t>
            </a:r>
            <a:r>
              <a:rPr lang="tr-TR" dirty="0" smtClean="0"/>
              <a:t> (</a:t>
            </a:r>
            <a:r>
              <a:rPr lang="tr-TR" dirty="0" err="1" smtClean="0"/>
              <a:t>Kyrgyzstan</a:t>
            </a:r>
            <a:r>
              <a:rPr lang="tr-TR" dirty="0" smtClean="0"/>
              <a:t>)</a:t>
            </a:r>
            <a:endParaRPr lang="tr-TR" dirty="0"/>
          </a:p>
        </p:txBody>
      </p:sp>
      <p:sp>
        <p:nvSpPr>
          <p:cNvPr id="2" name="Başlık 1"/>
          <p:cNvSpPr>
            <a:spLocks noGrp="1"/>
          </p:cNvSpPr>
          <p:nvPr>
            <p:ph type="title"/>
          </p:nvPr>
        </p:nvSpPr>
        <p:spPr/>
        <p:txBody>
          <a:bodyPr>
            <a:normAutofit fontScale="90000"/>
          </a:bodyPr>
          <a:lstStyle/>
          <a:p>
            <a:r>
              <a:rPr lang="tr-TR" dirty="0" smtClean="0"/>
              <a:t>MEVLANA PARTNER UNIVERSITIES</a:t>
            </a:r>
            <a:endParaRPr lang="tr-TR" dirty="0"/>
          </a:p>
        </p:txBody>
      </p:sp>
    </p:spTree>
    <p:extLst>
      <p:ext uri="{BB962C8B-B14F-4D97-AF65-F5344CB8AC3E}">
        <p14:creationId xmlns:p14="http://schemas.microsoft.com/office/powerpoint/2010/main" val="356330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8152"/>
            <a:ext cx="8229600" cy="5717232"/>
          </a:xfrm>
        </p:spPr>
        <p:txBody>
          <a:bodyPr>
            <a:normAutofit lnSpcReduction="10000"/>
          </a:bodyPr>
          <a:lstStyle/>
          <a:p>
            <a:pPr marL="137160" indent="0">
              <a:buNone/>
            </a:pPr>
            <a:r>
              <a:rPr lang="tr-TR" dirty="0" smtClean="0"/>
              <a:t>9- </a:t>
            </a:r>
            <a:r>
              <a:rPr lang="tr-TR" dirty="0" err="1" smtClean="0"/>
              <a:t>University</a:t>
            </a:r>
            <a:r>
              <a:rPr lang="tr-TR" dirty="0" smtClean="0"/>
              <a:t> of </a:t>
            </a:r>
            <a:r>
              <a:rPr lang="tr-TR" dirty="0" err="1" smtClean="0"/>
              <a:t>Selangor</a:t>
            </a:r>
            <a:endParaRPr lang="tr-TR" dirty="0" smtClean="0"/>
          </a:p>
          <a:p>
            <a:pPr marL="137160" indent="0">
              <a:buNone/>
            </a:pPr>
            <a:r>
              <a:rPr lang="tr-TR" dirty="0" smtClean="0"/>
              <a:t>10- University of </a:t>
            </a:r>
            <a:r>
              <a:rPr lang="tr-TR" dirty="0" err="1" smtClean="0"/>
              <a:t>Putra</a:t>
            </a:r>
            <a:r>
              <a:rPr lang="tr-TR" dirty="0" smtClean="0"/>
              <a:t> </a:t>
            </a:r>
            <a:r>
              <a:rPr lang="tr-TR" dirty="0" err="1" smtClean="0"/>
              <a:t>Malaysia</a:t>
            </a:r>
            <a:endParaRPr lang="tr-TR" dirty="0" smtClean="0"/>
          </a:p>
          <a:p>
            <a:pPr marL="137160" indent="0">
              <a:buNone/>
            </a:pPr>
            <a:r>
              <a:rPr lang="tr-TR" dirty="0" smtClean="0"/>
              <a:t>11- </a:t>
            </a:r>
            <a:r>
              <a:rPr lang="tr-TR" dirty="0" err="1" smtClean="0"/>
              <a:t>Ibn</a:t>
            </a:r>
            <a:r>
              <a:rPr lang="tr-TR" dirty="0" smtClean="0"/>
              <a:t> </a:t>
            </a:r>
            <a:r>
              <a:rPr lang="tr-TR" dirty="0" err="1" smtClean="0"/>
              <a:t>Tofail</a:t>
            </a:r>
            <a:r>
              <a:rPr lang="tr-TR" dirty="0"/>
              <a:t> University (</a:t>
            </a:r>
            <a:r>
              <a:rPr lang="tr-TR" dirty="0" err="1" smtClean="0"/>
              <a:t>Morocco</a:t>
            </a:r>
            <a:r>
              <a:rPr lang="tr-TR" dirty="0" smtClean="0"/>
              <a:t>)</a:t>
            </a:r>
          </a:p>
          <a:p>
            <a:pPr marL="137160" indent="0">
              <a:buNone/>
            </a:pPr>
            <a:r>
              <a:rPr lang="tr-TR" dirty="0" smtClean="0"/>
              <a:t>12- Manas </a:t>
            </a:r>
            <a:r>
              <a:rPr lang="tr-TR" dirty="0" err="1" smtClean="0"/>
              <a:t>University</a:t>
            </a:r>
            <a:r>
              <a:rPr lang="tr-TR" dirty="0" smtClean="0"/>
              <a:t> (</a:t>
            </a:r>
            <a:r>
              <a:rPr lang="tr-TR" dirty="0" err="1" smtClean="0"/>
              <a:t>Kyrgyzstan</a:t>
            </a:r>
            <a:r>
              <a:rPr lang="tr-TR" dirty="0" smtClean="0"/>
              <a:t>)</a:t>
            </a:r>
          </a:p>
          <a:p>
            <a:pPr marL="137160" indent="0">
              <a:buNone/>
            </a:pPr>
            <a:r>
              <a:rPr lang="tr-TR" dirty="0" smtClean="0"/>
              <a:t>13- </a:t>
            </a:r>
            <a:r>
              <a:rPr lang="tr-TR" dirty="0" err="1" smtClean="0"/>
              <a:t>Azerbaijan</a:t>
            </a:r>
            <a:r>
              <a:rPr lang="tr-TR" dirty="0" smtClean="0"/>
              <a:t> </a:t>
            </a:r>
            <a:r>
              <a:rPr lang="tr-TR" dirty="0" err="1" smtClean="0"/>
              <a:t>State</a:t>
            </a:r>
            <a:r>
              <a:rPr lang="tr-TR" dirty="0" smtClean="0"/>
              <a:t> </a:t>
            </a:r>
            <a:r>
              <a:rPr lang="tr-TR" dirty="0" err="1" smtClean="0"/>
              <a:t>Economic</a:t>
            </a:r>
            <a:r>
              <a:rPr lang="tr-TR" dirty="0" smtClean="0"/>
              <a:t> </a:t>
            </a:r>
            <a:r>
              <a:rPr lang="tr-TR" dirty="0" err="1" smtClean="0"/>
              <a:t>University</a:t>
            </a:r>
            <a:endParaRPr lang="tr-TR" dirty="0" smtClean="0"/>
          </a:p>
          <a:p>
            <a:pPr marL="137160" indent="0">
              <a:buNone/>
            </a:pPr>
            <a:r>
              <a:rPr lang="tr-TR" dirty="0" smtClean="0"/>
              <a:t>14- </a:t>
            </a:r>
            <a:r>
              <a:rPr lang="tr-TR" dirty="0" err="1" smtClean="0"/>
              <a:t>Institut</a:t>
            </a:r>
            <a:r>
              <a:rPr lang="tr-TR" dirty="0" smtClean="0"/>
              <a:t> </a:t>
            </a:r>
            <a:r>
              <a:rPr lang="tr-TR" dirty="0" err="1" smtClean="0"/>
              <a:t>Teknologi</a:t>
            </a:r>
            <a:r>
              <a:rPr lang="tr-TR" dirty="0" smtClean="0"/>
              <a:t> </a:t>
            </a:r>
            <a:r>
              <a:rPr lang="tr-TR" dirty="0" err="1" smtClean="0"/>
              <a:t>Sepuluh</a:t>
            </a:r>
            <a:r>
              <a:rPr lang="tr-TR" dirty="0" smtClean="0"/>
              <a:t> </a:t>
            </a:r>
            <a:r>
              <a:rPr lang="tr-TR" dirty="0" err="1" smtClean="0"/>
              <a:t>Nopember</a:t>
            </a:r>
            <a:endParaRPr lang="tr-TR" dirty="0" smtClean="0"/>
          </a:p>
          <a:p>
            <a:pPr marL="137160" indent="0">
              <a:buNone/>
            </a:pPr>
            <a:r>
              <a:rPr lang="tr-TR" dirty="0" smtClean="0"/>
              <a:t>15- </a:t>
            </a:r>
            <a:r>
              <a:rPr lang="tr-TR" dirty="0" err="1" smtClean="0"/>
              <a:t>Caucasus</a:t>
            </a:r>
            <a:r>
              <a:rPr lang="tr-TR" dirty="0" smtClean="0"/>
              <a:t> International </a:t>
            </a:r>
            <a:r>
              <a:rPr lang="tr-TR" dirty="0" err="1" smtClean="0"/>
              <a:t>University</a:t>
            </a:r>
            <a:r>
              <a:rPr lang="tr-TR" dirty="0" smtClean="0"/>
              <a:t> (Georgia)</a:t>
            </a:r>
          </a:p>
          <a:p>
            <a:pPr marL="137160" indent="0">
              <a:buNone/>
            </a:pPr>
            <a:r>
              <a:rPr lang="tr-TR" dirty="0" smtClean="0"/>
              <a:t>16- L.N. </a:t>
            </a:r>
            <a:r>
              <a:rPr lang="tr-TR" dirty="0" err="1" smtClean="0"/>
              <a:t>Gumilyov</a:t>
            </a:r>
            <a:r>
              <a:rPr lang="tr-TR" dirty="0" smtClean="0"/>
              <a:t> </a:t>
            </a:r>
            <a:r>
              <a:rPr lang="tr-TR" dirty="0" err="1" smtClean="0"/>
              <a:t>Eurasian</a:t>
            </a:r>
            <a:r>
              <a:rPr lang="tr-TR" dirty="0" smtClean="0"/>
              <a:t> </a:t>
            </a:r>
            <a:r>
              <a:rPr lang="tr-TR" dirty="0" err="1" smtClean="0"/>
              <a:t>National</a:t>
            </a:r>
            <a:r>
              <a:rPr lang="tr-TR" dirty="0" smtClean="0"/>
              <a:t> </a:t>
            </a:r>
            <a:r>
              <a:rPr lang="tr-TR" dirty="0" err="1" smtClean="0"/>
              <a:t>University</a:t>
            </a:r>
            <a:r>
              <a:rPr lang="tr-TR" dirty="0" smtClean="0"/>
              <a:t> (</a:t>
            </a:r>
            <a:r>
              <a:rPr lang="tr-TR" dirty="0" err="1" smtClean="0"/>
              <a:t>Kazakstan</a:t>
            </a:r>
            <a:r>
              <a:rPr lang="tr-TR" dirty="0" smtClean="0"/>
              <a:t>)</a:t>
            </a:r>
          </a:p>
          <a:p>
            <a:pPr marL="137160" indent="0">
              <a:buNone/>
            </a:pPr>
            <a:r>
              <a:rPr lang="tr-TR" dirty="0" smtClean="0"/>
              <a:t>17-Kazakh </a:t>
            </a:r>
            <a:r>
              <a:rPr lang="tr-TR" dirty="0" err="1" smtClean="0"/>
              <a:t>National</a:t>
            </a:r>
            <a:r>
              <a:rPr lang="tr-TR" dirty="0" smtClean="0"/>
              <a:t> </a:t>
            </a:r>
            <a:r>
              <a:rPr lang="tr-TR" dirty="0" err="1" smtClean="0"/>
              <a:t>Agrarian</a:t>
            </a:r>
            <a:r>
              <a:rPr lang="tr-TR" dirty="0" smtClean="0"/>
              <a:t> </a:t>
            </a:r>
            <a:r>
              <a:rPr lang="tr-TR" dirty="0" err="1" smtClean="0"/>
              <a:t>University</a:t>
            </a:r>
            <a:endParaRPr lang="tr-TR" dirty="0" smtClean="0"/>
          </a:p>
          <a:p>
            <a:pPr marL="137160" indent="0">
              <a:buNone/>
            </a:pPr>
            <a:r>
              <a:rPr lang="tr-TR" dirty="0" smtClean="0"/>
              <a:t>18- </a:t>
            </a:r>
            <a:r>
              <a:rPr lang="tr-TR" dirty="0" err="1" smtClean="0"/>
              <a:t>Nizhyn</a:t>
            </a:r>
            <a:r>
              <a:rPr lang="tr-TR" dirty="0" smtClean="0"/>
              <a:t> </a:t>
            </a:r>
            <a:r>
              <a:rPr lang="tr-TR" dirty="0" err="1" smtClean="0"/>
              <a:t>State</a:t>
            </a:r>
            <a:r>
              <a:rPr lang="tr-TR" dirty="0" smtClean="0"/>
              <a:t> University</a:t>
            </a:r>
          </a:p>
          <a:p>
            <a:pPr marL="137160" indent="0">
              <a:buNone/>
            </a:pPr>
            <a:r>
              <a:rPr lang="tr-TR" dirty="0" smtClean="0"/>
              <a:t>19- </a:t>
            </a:r>
            <a:r>
              <a:rPr lang="tr-TR" dirty="0" err="1" smtClean="0"/>
              <a:t>Bukhara</a:t>
            </a:r>
            <a:r>
              <a:rPr lang="tr-TR" dirty="0" smtClean="0"/>
              <a:t> </a:t>
            </a:r>
            <a:r>
              <a:rPr lang="tr-TR" dirty="0" err="1" smtClean="0"/>
              <a:t>Medical</a:t>
            </a:r>
            <a:r>
              <a:rPr lang="tr-TR" dirty="0"/>
              <a:t> </a:t>
            </a:r>
            <a:r>
              <a:rPr lang="tr-TR" dirty="0" err="1" smtClean="0"/>
              <a:t>Institute</a:t>
            </a:r>
            <a:endParaRPr lang="tr-TR" dirty="0"/>
          </a:p>
          <a:p>
            <a:pPr marL="137160" indent="0">
              <a:buNone/>
            </a:pPr>
            <a:r>
              <a:rPr lang="tr-TR" dirty="0" smtClean="0"/>
              <a:t>20- </a:t>
            </a:r>
            <a:r>
              <a:rPr lang="tr-TR" dirty="0" err="1" smtClean="0"/>
              <a:t>Dongduk</a:t>
            </a:r>
            <a:r>
              <a:rPr lang="tr-TR" dirty="0" smtClean="0"/>
              <a:t> </a:t>
            </a:r>
            <a:r>
              <a:rPr lang="tr-TR" dirty="0" err="1" smtClean="0"/>
              <a:t>Women’s</a:t>
            </a:r>
            <a:r>
              <a:rPr lang="tr-TR" dirty="0" smtClean="0"/>
              <a:t> University</a:t>
            </a:r>
          </a:p>
          <a:p>
            <a:pPr marL="137160" indent="0">
              <a:buNone/>
            </a:pPr>
            <a:r>
              <a:rPr lang="tr-TR" dirty="0" smtClean="0"/>
              <a:t>21- </a:t>
            </a:r>
            <a:r>
              <a:rPr lang="tr-TR" dirty="0" err="1" smtClean="0"/>
              <a:t>Manarat</a:t>
            </a:r>
            <a:r>
              <a:rPr lang="tr-TR" dirty="0" smtClean="0"/>
              <a:t> International University</a:t>
            </a:r>
          </a:p>
          <a:p>
            <a:pPr marL="137160" indent="0">
              <a:buNone/>
            </a:pPr>
            <a:r>
              <a:rPr lang="tr-TR" dirty="0" smtClean="0"/>
              <a:t>22- </a:t>
            </a:r>
            <a:r>
              <a:rPr lang="tr-TR" dirty="0" err="1" smtClean="0"/>
              <a:t>Asian</a:t>
            </a:r>
            <a:r>
              <a:rPr lang="tr-TR" dirty="0" smtClean="0"/>
              <a:t> University of </a:t>
            </a:r>
            <a:r>
              <a:rPr lang="tr-TR" dirty="0" err="1" smtClean="0"/>
              <a:t>Bangladesh</a:t>
            </a:r>
            <a:endParaRPr lang="tr-TR" dirty="0" smtClean="0"/>
          </a:p>
          <a:p>
            <a:pPr marL="137160" indent="0">
              <a:buNone/>
            </a:pPr>
            <a:endParaRPr lang="tr-TR" dirty="0" smtClean="0"/>
          </a:p>
          <a:p>
            <a:pPr marL="137160" indent="0">
              <a:buNone/>
            </a:pPr>
            <a:endParaRPr lang="tr-TR" dirty="0"/>
          </a:p>
        </p:txBody>
      </p:sp>
      <p:sp>
        <p:nvSpPr>
          <p:cNvPr id="2" name="Başlık 1"/>
          <p:cNvSpPr>
            <a:spLocks noGrp="1"/>
          </p:cNvSpPr>
          <p:nvPr>
            <p:ph type="title"/>
          </p:nvPr>
        </p:nvSpPr>
        <p:spPr>
          <a:xfrm>
            <a:off x="457200" y="53752"/>
            <a:ext cx="8229600" cy="1143000"/>
          </a:xfrm>
        </p:spPr>
        <p:txBody>
          <a:bodyPr>
            <a:normAutofit fontScale="90000"/>
          </a:bodyPr>
          <a:lstStyle/>
          <a:p>
            <a:r>
              <a:rPr lang="tr-TR" dirty="0" smtClean="0"/>
              <a:t>MEVLANA PARTNER UNIVERSITIES</a:t>
            </a:r>
            <a:endParaRPr lang="tr-TR" dirty="0"/>
          </a:p>
        </p:txBody>
      </p:sp>
    </p:spTree>
    <p:extLst>
      <p:ext uri="{BB962C8B-B14F-4D97-AF65-F5344CB8AC3E}">
        <p14:creationId xmlns:p14="http://schemas.microsoft.com/office/powerpoint/2010/main" val="366077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500034" y="1357298"/>
            <a:ext cx="8434416" cy="5000660"/>
          </a:xfrm>
        </p:spPr>
        <p:txBody>
          <a:bodyPr>
            <a:normAutofit fontScale="85000" lnSpcReduction="20000"/>
          </a:bodyPr>
          <a:lstStyle/>
          <a:p>
            <a:pPr>
              <a:buFont typeface="Wingdings 2" pitchFamily="18" charset="2"/>
              <a:buNone/>
            </a:pP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Candidate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Students</a:t>
            </a:r>
            <a:endParaRPr lang="tr-TR" sz="2000" i="1" dirty="0">
              <a:solidFill>
                <a:srgbClr val="0066FF"/>
              </a:solidFill>
              <a:latin typeface="Arial Unicode MS" pitchFamily="34" charset="-128"/>
              <a:ea typeface="Arial Unicode MS" pitchFamily="34" charset="-128"/>
              <a:cs typeface="Arial Unicode MS" pitchFamily="34" charset="-128"/>
            </a:endParaRPr>
          </a:p>
          <a:p>
            <a:pPr marL="342900" indent="-342900" algn="just">
              <a:buFont typeface="Wingdings" pitchFamily="2" charset="2"/>
              <a:buChar char="q"/>
            </a:pPr>
            <a:r>
              <a:rPr lang="tr-TR" sz="2000" b="1" dirty="0" err="1">
                <a:latin typeface="Book Antiqua" pitchFamily="18" charset="0"/>
              </a:rPr>
              <a:t>Candidate</a:t>
            </a:r>
            <a:r>
              <a:rPr lang="tr-TR" sz="2000" b="1" dirty="0">
                <a:latin typeface="Book Antiqua" pitchFamily="18" charset="0"/>
              </a:rPr>
              <a:t> Application Form</a:t>
            </a:r>
          </a:p>
          <a:p>
            <a:pPr marL="342900" indent="-342900" algn="just">
              <a:buFont typeface="Wingdings" pitchFamily="2" charset="2"/>
              <a:buChar char="q"/>
            </a:pPr>
            <a:r>
              <a:rPr lang="tr-TR" sz="2000" b="1" dirty="0" err="1">
                <a:latin typeface="Book Antiqua" pitchFamily="18" charset="0"/>
              </a:rPr>
              <a:t>Transcript</a:t>
            </a:r>
            <a:endParaRPr lang="tr-TR" sz="2000" b="1" dirty="0">
              <a:latin typeface="Book Antiqua" pitchFamily="18" charset="0"/>
            </a:endParaRPr>
          </a:p>
          <a:p>
            <a:pPr marL="342900" indent="-342900" algn="just">
              <a:buFont typeface="Wingdings" pitchFamily="2" charset="2"/>
              <a:buChar char="q"/>
            </a:pPr>
            <a:r>
              <a:rPr lang="tr-TR" sz="2000" b="1" dirty="0" err="1">
                <a:latin typeface="Book Antiqua" pitchFamily="18" charset="0"/>
              </a:rPr>
              <a:t>Certificate</a:t>
            </a:r>
            <a:r>
              <a:rPr lang="tr-TR" sz="2000" b="1" dirty="0">
                <a:latin typeface="Book Antiqua" pitchFamily="18" charset="0"/>
              </a:rPr>
              <a:t> of Language</a:t>
            </a:r>
          </a:p>
          <a:p>
            <a:pPr>
              <a:buFont typeface="Wingdings 2" pitchFamily="18" charset="2"/>
              <a:buNone/>
            </a:pPr>
            <a:r>
              <a:rPr lang="tr-TR" sz="2000" dirty="0"/>
              <a:t>            </a:t>
            </a:r>
            <a:r>
              <a:rPr lang="tr-TR" sz="2000" i="1" dirty="0" err="1">
                <a:solidFill>
                  <a:srgbClr val="0066FF"/>
                </a:solidFill>
                <a:latin typeface="Arial Unicode MS" pitchFamily="34" charset="-128"/>
                <a:ea typeface="Arial Unicode MS" pitchFamily="34" charset="-128"/>
                <a:cs typeface="Arial Unicode MS" pitchFamily="34" charset="-128"/>
              </a:rPr>
              <a:t>After</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The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Confirmation</a:t>
            </a:r>
            <a:endParaRPr lang="tr-TR" sz="2000" i="1" dirty="0">
              <a:solidFill>
                <a:srgbClr val="0066FF"/>
              </a:solidFill>
              <a:latin typeface="Arial Unicode MS" pitchFamily="34" charset="-128"/>
              <a:ea typeface="Arial Unicode MS" pitchFamily="34" charset="-128"/>
              <a:cs typeface="Arial Unicode MS" pitchFamily="34" charset="-128"/>
            </a:endParaRPr>
          </a:p>
          <a:p>
            <a:pPr marL="342900" indent="-342900" algn="just">
              <a:buFont typeface="Wingdings" pitchFamily="2" charset="2"/>
              <a:buChar char="q"/>
            </a:pPr>
            <a:r>
              <a:rPr lang="tr-TR" sz="2000" b="1" dirty="0">
                <a:latin typeface="Book Antiqua" pitchFamily="18" charset="0"/>
              </a:rPr>
              <a:t>Application Form</a:t>
            </a:r>
          </a:p>
          <a:p>
            <a:pPr marL="342900" indent="-342900" algn="just">
              <a:buFont typeface="Wingdings" pitchFamily="2" charset="2"/>
              <a:buChar char="q"/>
            </a:pPr>
            <a:r>
              <a:rPr lang="tr-TR" sz="2000" b="1" dirty="0">
                <a:latin typeface="Book Antiqua" pitchFamily="18" charset="0"/>
              </a:rPr>
              <a:t>Learning </a:t>
            </a:r>
            <a:r>
              <a:rPr lang="tr-TR" sz="2000" b="1" dirty="0" err="1">
                <a:latin typeface="Book Antiqua" pitchFamily="18" charset="0"/>
              </a:rPr>
              <a:t>Agreement</a:t>
            </a:r>
            <a:r>
              <a:rPr lang="tr-TR" sz="2000" b="1" dirty="0">
                <a:latin typeface="Book Antiqua" pitchFamily="18" charset="0"/>
              </a:rPr>
              <a:t> </a:t>
            </a:r>
          </a:p>
          <a:p>
            <a:pPr marL="342900" indent="-342900" algn="just">
              <a:buFont typeface="Wingdings" pitchFamily="2" charset="2"/>
              <a:buChar char="q"/>
            </a:pPr>
            <a:r>
              <a:rPr lang="tr-TR" sz="2000" b="1" dirty="0" err="1">
                <a:latin typeface="Book Antiqua" pitchFamily="18" charset="0"/>
              </a:rPr>
              <a:t>Letter</a:t>
            </a:r>
            <a:r>
              <a:rPr lang="tr-TR" sz="2000" b="1" dirty="0">
                <a:latin typeface="Book Antiqua" pitchFamily="18" charset="0"/>
              </a:rPr>
              <a:t> of </a:t>
            </a:r>
            <a:r>
              <a:rPr lang="tr-TR" sz="2000" b="1" dirty="0" err="1">
                <a:latin typeface="Book Antiqua" pitchFamily="18" charset="0"/>
              </a:rPr>
              <a:t>Acceptance</a:t>
            </a:r>
            <a:endParaRPr lang="tr-TR" sz="2000" b="1" dirty="0">
              <a:latin typeface="Book Antiqua" pitchFamily="18" charset="0"/>
            </a:endParaRPr>
          </a:p>
          <a:p>
            <a:pPr marL="342900" indent="-342900" algn="just">
              <a:buFont typeface="Wingdings" pitchFamily="2" charset="2"/>
              <a:buChar char="q"/>
            </a:pPr>
            <a:r>
              <a:rPr lang="tr-TR" sz="2000" b="1" dirty="0" err="1">
                <a:latin typeface="Book Antiqua" pitchFamily="18" charset="0"/>
              </a:rPr>
              <a:t>Arrival</a:t>
            </a:r>
            <a:r>
              <a:rPr lang="tr-TR" sz="2000" b="1" dirty="0">
                <a:latin typeface="Book Antiqua" pitchFamily="18" charset="0"/>
              </a:rPr>
              <a:t> </a:t>
            </a:r>
            <a:r>
              <a:rPr lang="tr-TR" sz="2000" b="1" dirty="0" smtClean="0">
                <a:latin typeface="Book Antiqua" pitchFamily="18" charset="0"/>
              </a:rPr>
              <a:t>Form</a:t>
            </a:r>
            <a:endParaRPr lang="tr-TR" sz="2000" b="1" dirty="0">
              <a:latin typeface="Book Antiqua" pitchFamily="18" charset="0"/>
            </a:endParaRPr>
          </a:p>
          <a:p>
            <a:pPr marL="342900" indent="-342900" algn="just">
              <a:buFont typeface="Wingdings" pitchFamily="2" charset="2"/>
              <a:buChar char="q"/>
            </a:pPr>
            <a:r>
              <a:rPr lang="tr-TR" sz="2000" b="1" dirty="0" err="1">
                <a:latin typeface="Book Antiqua" pitchFamily="18" charset="0"/>
              </a:rPr>
              <a:t>Student</a:t>
            </a:r>
            <a:r>
              <a:rPr lang="tr-TR" sz="2000" b="1" dirty="0">
                <a:latin typeface="Book Antiqua" pitchFamily="18" charset="0"/>
              </a:rPr>
              <a:t> </a:t>
            </a:r>
            <a:r>
              <a:rPr lang="tr-TR" sz="2000" b="1" dirty="0" err="1">
                <a:latin typeface="Book Antiqua" pitchFamily="18" charset="0"/>
              </a:rPr>
              <a:t>Declaration</a:t>
            </a:r>
            <a:endParaRPr lang="tr-TR" sz="2000" b="1" dirty="0">
              <a:latin typeface="Book Antiqua" pitchFamily="18" charset="0"/>
            </a:endParaRPr>
          </a:p>
          <a:p>
            <a:pPr marL="342900" indent="-342900" algn="just">
              <a:buFont typeface="Wingdings" pitchFamily="2" charset="2"/>
              <a:buChar char="q"/>
            </a:pPr>
            <a:r>
              <a:rPr lang="tr-TR" sz="2000" b="1" dirty="0">
                <a:latin typeface="Book Antiqua" pitchFamily="18" charset="0"/>
              </a:rPr>
              <a:t>Information Form</a:t>
            </a:r>
          </a:p>
          <a:p>
            <a:pPr>
              <a:buFont typeface="Wingdings 2" pitchFamily="18" charset="2"/>
              <a:buNone/>
            </a:pPr>
            <a:r>
              <a:rPr lang="tr-TR" sz="2000" dirty="0"/>
              <a:t>            </a:t>
            </a:r>
            <a:r>
              <a:rPr lang="tr-TR" sz="2000" i="1" dirty="0" err="1">
                <a:solidFill>
                  <a:srgbClr val="0066FF"/>
                </a:solidFill>
                <a:latin typeface="Arial Unicode MS" pitchFamily="34" charset="-128"/>
                <a:ea typeface="Arial Unicode MS" pitchFamily="34" charset="-128"/>
                <a:cs typeface="Arial Unicode MS" pitchFamily="34" charset="-128"/>
              </a:rPr>
              <a:t>Before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Leaving</a:t>
            </a:r>
            <a:r>
              <a:rPr lang="tr-TR" sz="2000" i="1" dirty="0">
                <a:solidFill>
                  <a:srgbClr val="0066FF"/>
                </a:solidFill>
                <a:latin typeface="Arial Unicode MS" pitchFamily="34" charset="-128"/>
                <a:ea typeface="Arial Unicode MS" pitchFamily="34" charset="-128"/>
                <a:cs typeface="Arial Unicode MS" pitchFamily="34" charset="-128"/>
              </a:rPr>
              <a:t> SDU</a:t>
            </a:r>
          </a:p>
          <a:p>
            <a:pPr marL="342900" indent="-342900" algn="just">
              <a:buFont typeface="Wingdings" pitchFamily="2" charset="2"/>
              <a:buChar char="q"/>
            </a:pPr>
            <a:r>
              <a:rPr lang="tr-TR" sz="2000" b="1" dirty="0" err="1">
                <a:latin typeface="Book Antiqua" pitchFamily="18" charset="0"/>
              </a:rPr>
              <a:t>Student</a:t>
            </a:r>
            <a:r>
              <a:rPr lang="tr-TR" sz="2000" b="1" dirty="0">
                <a:latin typeface="Book Antiqua" pitchFamily="18" charset="0"/>
              </a:rPr>
              <a:t> Final Report</a:t>
            </a:r>
          </a:p>
          <a:p>
            <a:pPr marL="342900" indent="-342900" algn="just">
              <a:buFont typeface="Wingdings" pitchFamily="2" charset="2"/>
              <a:buChar char="q"/>
            </a:pPr>
            <a:r>
              <a:rPr lang="tr-TR" sz="2000" b="1" dirty="0" err="1">
                <a:latin typeface="Book Antiqua" pitchFamily="18" charset="0"/>
              </a:rPr>
              <a:t>Student</a:t>
            </a:r>
            <a:r>
              <a:rPr lang="tr-TR" sz="2000" b="1" dirty="0">
                <a:latin typeface="Book Antiqua" pitchFamily="18" charset="0"/>
              </a:rPr>
              <a:t> </a:t>
            </a:r>
            <a:r>
              <a:rPr lang="tr-TR" sz="2000" b="1" dirty="0" err="1">
                <a:latin typeface="Book Antiqua" pitchFamily="18" charset="0"/>
              </a:rPr>
              <a:t>Declaration</a:t>
            </a:r>
            <a:r>
              <a:rPr lang="tr-TR" sz="2000" b="1" dirty="0">
                <a:latin typeface="Book Antiqua" pitchFamily="18" charset="0"/>
              </a:rPr>
              <a:t> of </a:t>
            </a:r>
            <a:r>
              <a:rPr lang="tr-TR" sz="2000" b="1" dirty="0" err="1">
                <a:latin typeface="Book Antiqua" pitchFamily="18" charset="0"/>
              </a:rPr>
              <a:t>Attendance</a:t>
            </a:r>
            <a:endParaRPr lang="tr-TR" sz="2000" b="1" dirty="0">
              <a:latin typeface="Book Antiqua" pitchFamily="18" charset="0"/>
            </a:endParaRPr>
          </a:p>
          <a:p>
            <a:pPr marL="342900" indent="-342900" algn="just">
              <a:buFont typeface="Wingdings" pitchFamily="2" charset="2"/>
              <a:buChar char="q"/>
            </a:pPr>
            <a:r>
              <a:rPr lang="tr-TR" sz="2000" b="1" dirty="0">
                <a:latin typeface="Book Antiqua" pitchFamily="18" charset="0"/>
              </a:rPr>
              <a:t>Activity Report (</a:t>
            </a:r>
            <a:r>
              <a:rPr lang="tr-TR" sz="2000" b="1" dirty="0" err="1">
                <a:latin typeface="Book Antiqua" pitchFamily="18" charset="0"/>
              </a:rPr>
              <a:t>for</a:t>
            </a:r>
            <a:r>
              <a:rPr lang="tr-TR" sz="2000" b="1" dirty="0">
                <a:latin typeface="Book Antiqua" pitchFamily="18" charset="0"/>
              </a:rPr>
              <a:t> </a:t>
            </a:r>
            <a:r>
              <a:rPr lang="tr-TR" sz="2000" b="1" dirty="0" err="1">
                <a:latin typeface="Book Antiqua" pitchFamily="18" charset="0"/>
              </a:rPr>
              <a:t>graduate</a:t>
            </a:r>
            <a:r>
              <a:rPr lang="tr-TR" sz="2000" b="1" dirty="0">
                <a:latin typeface="Book Antiqua" pitchFamily="18" charset="0"/>
              </a:rPr>
              <a:t> </a:t>
            </a:r>
            <a:r>
              <a:rPr lang="tr-TR" sz="2000" b="1" dirty="0" err="1">
                <a:latin typeface="Book Antiqua" pitchFamily="18" charset="0"/>
              </a:rPr>
              <a:t>students</a:t>
            </a:r>
            <a:r>
              <a:rPr lang="tr-TR" sz="2000" b="1" dirty="0" smtClean="0">
                <a:latin typeface="Book Antiqua" pitchFamily="18" charset="0"/>
              </a:rPr>
              <a:t>)</a:t>
            </a:r>
          </a:p>
          <a:p>
            <a:pPr marL="0" indent="0" algn="just">
              <a:buNone/>
            </a:pPr>
            <a:endParaRPr lang="tr-TR" sz="2000" b="1" dirty="0" smtClean="0">
              <a:latin typeface="Book Antiqua" pitchFamily="18" charset="0"/>
            </a:endParaRPr>
          </a:p>
          <a:p>
            <a:pPr marL="0" indent="0">
              <a:buNone/>
            </a:pPr>
            <a:r>
              <a:rPr lang="tr-TR" sz="2000" b="1" dirty="0" err="1" smtClean="0">
                <a:latin typeface="Book Antiqua" pitchFamily="18" charset="0"/>
              </a:rPr>
              <a:t>Documents</a:t>
            </a:r>
            <a:r>
              <a:rPr lang="tr-TR" sz="2000" b="1" dirty="0" smtClean="0">
                <a:latin typeface="Book Antiqua" pitchFamily="18" charset="0"/>
              </a:rPr>
              <a:t> </a:t>
            </a:r>
            <a:r>
              <a:rPr lang="tr-TR" sz="2000" b="1" dirty="0" err="1" smtClean="0">
                <a:latin typeface="Book Antiqua" pitchFamily="18" charset="0"/>
              </a:rPr>
              <a:t>are</a:t>
            </a:r>
            <a:r>
              <a:rPr lang="tr-TR" sz="2000" b="1" dirty="0" smtClean="0">
                <a:latin typeface="Book Antiqua" pitchFamily="18" charset="0"/>
              </a:rPr>
              <a:t> </a:t>
            </a:r>
            <a:r>
              <a:rPr lang="tr-TR" sz="2000" b="1" dirty="0" err="1" smtClean="0">
                <a:latin typeface="Book Antiqua" pitchFamily="18" charset="0"/>
              </a:rPr>
              <a:t>avilable</a:t>
            </a:r>
            <a:r>
              <a:rPr lang="tr-TR" sz="2000" b="1" dirty="0" smtClean="0">
                <a:latin typeface="Book Antiqua" pitchFamily="18" charset="0"/>
              </a:rPr>
              <a:t> here </a:t>
            </a:r>
            <a:r>
              <a:rPr lang="tr-TR" sz="2000" b="1" dirty="0">
                <a:latin typeface="Book Antiqua" pitchFamily="18" charset="0"/>
              </a:rPr>
              <a:t>: </a:t>
            </a:r>
            <a:r>
              <a:rPr lang="tr-TR" sz="2200" b="1" dirty="0">
                <a:solidFill>
                  <a:srgbClr val="FF0000"/>
                </a:solidFill>
                <a:latin typeface="Book Antiqua" pitchFamily="18" charset="0"/>
              </a:rPr>
              <a:t>http://mevlana.sdu.edu.tr/en/dokumanlar/student</a:t>
            </a:r>
            <a:endParaRPr lang="tr-TR" sz="2000" b="1" dirty="0">
              <a:solidFill>
                <a:srgbClr val="FF0000"/>
              </a:solidFill>
              <a:latin typeface="Book Antiqua" pitchFamily="18" charset="0"/>
            </a:endParaRPr>
          </a:p>
          <a:p>
            <a:pPr marL="0" indent="0" algn="just">
              <a:buNone/>
            </a:pPr>
            <a:endParaRPr lang="tr-TR" sz="2000" b="1" dirty="0">
              <a:latin typeface="Book Antiqua" pitchFamily="18" charset="0"/>
            </a:endParaRPr>
          </a:p>
        </p:txBody>
      </p:sp>
      <p:sp>
        <p:nvSpPr>
          <p:cNvPr id="2" name="1 Başlık"/>
          <p:cNvSpPr>
            <a:spLocks noGrp="1"/>
          </p:cNvSpPr>
          <p:nvPr>
            <p:ph type="title"/>
          </p:nvPr>
        </p:nvSpPr>
        <p:spPr/>
        <p:txBody>
          <a:bodyPr>
            <a:normAutofit/>
          </a:bodyPr>
          <a:lstStyle/>
          <a:p>
            <a:pPr fontAlgn="base">
              <a:spcAft>
                <a:spcPct val="0"/>
              </a:spcAft>
              <a:defRPr/>
            </a:pPr>
            <a:r>
              <a:rPr lang="tr-TR" sz="3600" dirty="0">
                <a:solidFill>
                  <a:schemeClr val="tx1"/>
                </a:solidFill>
                <a:latin typeface="Times New Roman" pitchFamily="18" charset="0"/>
                <a:cs typeface="Times New Roman" pitchFamily="18" charset="0"/>
              </a:rPr>
              <a:t>STUDENT DOCUMENTS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5832648" cy="611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015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2"/>
          <p:cNvPicPr>
            <a:picLocks noChangeAspect="1" noChangeArrowheads="1"/>
          </p:cNvPicPr>
          <p:nvPr/>
        </p:nvPicPr>
        <p:blipFill>
          <a:blip r:embed="rId2" cstate="screen"/>
          <a:srcRect/>
          <a:stretch>
            <a:fillRect/>
          </a:stretch>
        </p:blipFill>
        <p:spPr bwMode="auto">
          <a:xfrm>
            <a:off x="539553" y="333375"/>
            <a:ext cx="8280598"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idx="4294967295"/>
          </p:nvPr>
        </p:nvSpPr>
        <p:spPr>
          <a:xfrm>
            <a:off x="2662238" y="285750"/>
            <a:ext cx="6481762" cy="1223963"/>
          </a:xfrm>
        </p:spPr>
        <p:txBody>
          <a:bodyPr bIns="91440" anchor="b">
            <a:normAutofit fontScale="90000"/>
          </a:bodyPr>
          <a:lstStyle/>
          <a:p>
            <a:pPr>
              <a:defRPr/>
            </a:pPr>
            <a:r>
              <a:rPr lang="en-US" sz="4000" dirty="0">
                <a:solidFill>
                  <a:schemeClr val="tx1"/>
                </a:solidFill>
                <a:latin typeface="Times New Roman" pitchFamily="18" charset="0"/>
                <a:cs typeface="Times New Roman" pitchFamily="18" charset="0"/>
              </a:rPr>
              <a:t>ISPARTA UNIVERSITY OF APPLIED SCIENCES</a:t>
            </a:r>
          </a:p>
        </p:txBody>
      </p:sp>
      <p:sp>
        <p:nvSpPr>
          <p:cNvPr id="20484" name="65 İçerik Yer Tutucusu"/>
          <p:cNvSpPr txBox="1">
            <a:spLocks/>
          </p:cNvSpPr>
          <p:nvPr/>
        </p:nvSpPr>
        <p:spPr bwMode="auto">
          <a:xfrm>
            <a:off x="33022" y="1628800"/>
            <a:ext cx="4868694" cy="4176042"/>
          </a:xfrm>
          <a:prstGeom prst="rect">
            <a:avLst/>
          </a:prstGeom>
          <a:noFill/>
          <a:ln w="9525">
            <a:noFill/>
            <a:miter lim="800000"/>
            <a:headEnd/>
            <a:tailEnd/>
          </a:ln>
        </p:spPr>
        <p:txBody>
          <a:bodyPr/>
          <a:lstStyle/>
          <a:p>
            <a:pPr marL="342900" indent="-342900" algn="just">
              <a:spcBef>
                <a:spcPct val="20000"/>
              </a:spcBef>
              <a:buFontTx/>
              <a:buChar char="•"/>
            </a:pPr>
            <a:r>
              <a:rPr lang="en-US" altLang="tr-TR" sz="2000" b="1" dirty="0">
                <a:latin typeface="Times New Roman" pitchFamily="18" charset="0"/>
              </a:rPr>
              <a:t>A new university was established in </a:t>
            </a:r>
            <a:r>
              <a:rPr lang="en-US" altLang="tr-TR" sz="2000" b="1" dirty="0" err="1">
                <a:latin typeface="Times New Roman" pitchFamily="18" charset="0"/>
              </a:rPr>
              <a:t>Isparta</a:t>
            </a:r>
            <a:r>
              <a:rPr lang="en-US" altLang="tr-TR" sz="2000" b="1" dirty="0">
                <a:latin typeface="Times New Roman" pitchFamily="18" charset="0"/>
              </a:rPr>
              <a:t> under the name of </a:t>
            </a:r>
            <a:r>
              <a:rPr lang="en-US" altLang="tr-TR" sz="2000" b="1" dirty="0" err="1">
                <a:latin typeface="Times New Roman" pitchFamily="18" charset="0"/>
              </a:rPr>
              <a:t>Isparta</a:t>
            </a:r>
            <a:r>
              <a:rPr lang="en-US" altLang="tr-TR" sz="2000" b="1" dirty="0">
                <a:latin typeface="Times New Roman" pitchFamily="18" charset="0"/>
              </a:rPr>
              <a:t> University of Applied Sciences (IUAS) with “Law No. 7141 on the Amendment of the Law on Higher Education and Some Laws and Decree Laws” which was published in the Official Gazette no. 30425 dated May 18, 2018 and entered into force.</a:t>
            </a:r>
            <a:r>
              <a:rPr lang="tr-TR" altLang="tr-TR" sz="2000" b="1" dirty="0" smtClean="0">
                <a:latin typeface="Times New Roman" pitchFamily="18" charset="0"/>
              </a:rPr>
              <a:t> </a:t>
            </a:r>
            <a:endParaRPr lang="tr-TR" altLang="tr-TR" sz="2000" b="1" dirty="0">
              <a:latin typeface="Times New Roman" pitchFamily="18" charset="0"/>
            </a:endParaRPr>
          </a:p>
        </p:txBody>
      </p:sp>
      <p:sp>
        <p:nvSpPr>
          <p:cNvPr id="20485" name="65 İçerik Yer Tutucusu"/>
          <p:cNvSpPr txBox="1">
            <a:spLocks/>
          </p:cNvSpPr>
          <p:nvPr/>
        </p:nvSpPr>
        <p:spPr bwMode="auto">
          <a:xfrm>
            <a:off x="5292081" y="1773238"/>
            <a:ext cx="3280420" cy="2376487"/>
          </a:xfrm>
          <a:prstGeom prst="rect">
            <a:avLst/>
          </a:prstGeom>
          <a:noFill/>
          <a:ln w="9525">
            <a:noFill/>
            <a:miter lim="800000"/>
            <a:headEnd/>
            <a:tailEnd/>
          </a:ln>
        </p:spPr>
        <p:txBody>
          <a:bodyPr/>
          <a:lstStyle/>
          <a:p>
            <a:pPr marL="342900" indent="-342900">
              <a:spcBef>
                <a:spcPct val="20000"/>
              </a:spcBef>
              <a:buFontTx/>
              <a:buChar char="•"/>
            </a:pPr>
            <a:r>
              <a:rPr lang="tr-TR" altLang="tr-TR" sz="2000" b="1" dirty="0" smtClean="0">
                <a:latin typeface="Times New Roman" pitchFamily="18" charset="0"/>
                <a:cs typeface="Times New Roman" pitchFamily="18" charset="0"/>
              </a:rPr>
              <a:t>5 </a:t>
            </a:r>
            <a:r>
              <a:rPr lang="en-US" altLang="tr-TR" sz="2000" b="1" dirty="0">
                <a:latin typeface="Times New Roman" pitchFamily="18" charset="0"/>
                <a:cs typeface="Times New Roman" pitchFamily="18" charset="0"/>
              </a:rPr>
              <a:t>Faculties</a:t>
            </a:r>
          </a:p>
          <a:p>
            <a:pPr marL="342900" indent="-342900">
              <a:spcBef>
                <a:spcPct val="20000"/>
              </a:spcBef>
              <a:buFontTx/>
              <a:buChar char="•"/>
            </a:pPr>
            <a:r>
              <a:rPr lang="tr-TR" altLang="tr-TR" sz="2000" b="1" dirty="0">
                <a:latin typeface="Times New Roman" pitchFamily="18" charset="0"/>
                <a:cs typeface="Times New Roman" pitchFamily="18" charset="0"/>
              </a:rPr>
              <a:t>3   </a:t>
            </a:r>
            <a:r>
              <a:rPr lang="en-US" altLang="tr-TR" sz="2000" b="1" dirty="0">
                <a:latin typeface="Times New Roman" pitchFamily="18" charset="0"/>
                <a:cs typeface="Times New Roman" pitchFamily="18" charset="0"/>
              </a:rPr>
              <a:t>Colleges</a:t>
            </a:r>
          </a:p>
          <a:p>
            <a:pPr marL="342900" indent="-342900">
              <a:spcBef>
                <a:spcPct val="20000"/>
              </a:spcBef>
              <a:buFontTx/>
              <a:buChar char="•"/>
            </a:pPr>
            <a:r>
              <a:rPr lang="tr-TR" altLang="tr-TR" sz="2000" b="1" dirty="0" smtClean="0">
                <a:latin typeface="Times New Roman" pitchFamily="18" charset="0"/>
                <a:cs typeface="Times New Roman" pitchFamily="18" charset="0"/>
              </a:rPr>
              <a:t>17 </a:t>
            </a:r>
            <a:r>
              <a:rPr lang="en-US" altLang="tr-TR" sz="2000" b="1" dirty="0">
                <a:latin typeface="Times New Roman" pitchFamily="18" charset="0"/>
                <a:cs typeface="Times New Roman" pitchFamily="18" charset="0"/>
              </a:rPr>
              <a:t>Vocational</a:t>
            </a:r>
            <a:r>
              <a:rPr lang="tr-TR" altLang="tr-TR" sz="2000" b="1" dirty="0">
                <a:latin typeface="Times New Roman" pitchFamily="18" charset="0"/>
                <a:cs typeface="Times New Roman" pitchFamily="18" charset="0"/>
              </a:rPr>
              <a:t> Schools</a:t>
            </a:r>
          </a:p>
          <a:p>
            <a:pPr marL="342900" indent="-342900">
              <a:spcBef>
                <a:spcPct val="20000"/>
              </a:spcBef>
              <a:buFontTx/>
              <a:buChar char="•"/>
            </a:pPr>
            <a:r>
              <a:rPr lang="tr-TR" altLang="tr-TR" sz="2000" b="1" dirty="0">
                <a:latin typeface="Times New Roman" pitchFamily="18" charset="0"/>
                <a:cs typeface="Times New Roman" pitchFamily="18" charset="0"/>
              </a:rPr>
              <a:t>6  </a:t>
            </a:r>
            <a:r>
              <a:rPr lang="en-US" altLang="tr-TR" sz="2000" b="1" dirty="0">
                <a:latin typeface="Times New Roman" pitchFamily="18" charset="0"/>
                <a:cs typeface="Times New Roman" pitchFamily="18" charset="0"/>
              </a:rPr>
              <a:t>Graduate</a:t>
            </a:r>
            <a:r>
              <a:rPr lang="tr-TR" altLang="tr-TR" sz="2000" b="1" dirty="0">
                <a:latin typeface="Times New Roman" pitchFamily="18" charset="0"/>
                <a:cs typeface="Times New Roman" pitchFamily="18" charset="0"/>
              </a:rPr>
              <a:t> Schools</a:t>
            </a:r>
            <a:endParaRPr lang="en-US" altLang="tr-TR" sz="2000" b="1" dirty="0">
              <a:latin typeface="Times New Roman" pitchFamily="18" charset="0"/>
              <a:cs typeface="Times New Roman" pitchFamily="18" charset="0"/>
            </a:endParaRPr>
          </a:p>
          <a:p>
            <a:pPr marL="342900" indent="-342900">
              <a:spcBef>
                <a:spcPct val="20000"/>
              </a:spcBef>
              <a:buFontTx/>
              <a:buChar char="•"/>
            </a:pPr>
            <a:r>
              <a:rPr lang="tr-TR" altLang="tr-TR" sz="2000" b="1" dirty="0" err="1" smtClean="0">
                <a:latin typeface="Times New Roman" pitchFamily="18" charset="0"/>
                <a:cs typeface="Times New Roman" pitchFamily="18" charset="0"/>
              </a:rPr>
              <a:t>Nearly</a:t>
            </a:r>
            <a:r>
              <a:rPr lang="tr-TR" altLang="tr-TR" sz="2000" b="1" dirty="0" smtClean="0">
                <a:latin typeface="Times New Roman" pitchFamily="18" charset="0"/>
                <a:cs typeface="Times New Roman" pitchFamily="18" charset="0"/>
              </a:rPr>
              <a:t> 43.000 </a:t>
            </a:r>
            <a:r>
              <a:rPr lang="tr-TR" altLang="tr-TR" sz="2000" b="1" dirty="0" err="1">
                <a:latin typeface="Times New Roman" pitchFamily="18" charset="0"/>
                <a:cs typeface="Times New Roman" pitchFamily="18" charset="0"/>
              </a:rPr>
              <a:t>students</a:t>
            </a:r>
            <a:r>
              <a:rPr lang="tr-TR" altLang="tr-TR" sz="2000" b="1" dirty="0">
                <a:latin typeface="Times New Roman" pitchFamily="18" charset="0"/>
                <a:cs typeface="Times New Roman" pitchFamily="18" charset="0"/>
              </a:rPr>
              <a:t> </a:t>
            </a:r>
            <a:r>
              <a:rPr lang="tr-TR" altLang="tr-TR" sz="2000" b="1" dirty="0" err="1">
                <a:latin typeface="Times New Roman" pitchFamily="18" charset="0"/>
                <a:cs typeface="Times New Roman" pitchFamily="18" charset="0"/>
              </a:rPr>
              <a:t>and</a:t>
            </a:r>
            <a:r>
              <a:rPr lang="tr-TR" altLang="tr-TR" sz="2000" b="1" dirty="0">
                <a:latin typeface="Times New Roman" pitchFamily="18" charset="0"/>
                <a:cs typeface="Times New Roman" pitchFamily="18" charset="0"/>
              </a:rPr>
              <a:t> </a:t>
            </a:r>
            <a:r>
              <a:rPr lang="tr-TR" altLang="tr-TR" sz="2000" b="1" dirty="0" smtClean="0">
                <a:latin typeface="Times New Roman" pitchFamily="18" charset="0"/>
                <a:cs typeface="Times New Roman" pitchFamily="18" charset="0"/>
              </a:rPr>
              <a:t>1700 </a:t>
            </a:r>
            <a:r>
              <a:rPr lang="tr-TR" altLang="tr-TR" sz="2000" b="1" dirty="0" err="1" smtClean="0">
                <a:latin typeface="Times New Roman" pitchFamily="18" charset="0"/>
                <a:cs typeface="Times New Roman" pitchFamily="18" charset="0"/>
              </a:rPr>
              <a:t>academic</a:t>
            </a:r>
            <a:r>
              <a:rPr lang="tr-TR" altLang="tr-TR" sz="2000" b="1" dirty="0" smtClean="0">
                <a:latin typeface="Times New Roman" pitchFamily="18" charset="0"/>
                <a:cs typeface="Times New Roman" pitchFamily="18" charset="0"/>
              </a:rPr>
              <a:t> </a:t>
            </a:r>
            <a:r>
              <a:rPr lang="tr-TR" altLang="tr-TR" sz="2000" b="1" dirty="0" err="1">
                <a:latin typeface="Times New Roman" pitchFamily="18" charset="0"/>
                <a:cs typeface="Times New Roman" pitchFamily="18" charset="0"/>
              </a:rPr>
              <a:t>staff</a:t>
            </a:r>
            <a:r>
              <a:rPr lang="tr-TR" altLang="tr-TR" sz="2000" b="1" dirty="0">
                <a:latin typeface="Times New Roman" pitchFamily="18" charset="0"/>
                <a:cs typeface="Times New Roman" pitchFamily="18" charset="0"/>
              </a:rPr>
              <a:t>.</a:t>
            </a:r>
            <a:endParaRPr lang="en-US" altLang="tr-TR" sz="2000" b="1" dirty="0">
              <a:latin typeface="Times New Roman" pitchFamily="18" charset="0"/>
              <a:cs typeface="Times New Roman"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209" y="4360347"/>
            <a:ext cx="4585791" cy="24976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57200" y="2000240"/>
            <a:ext cx="8229600" cy="4309120"/>
          </a:xfrm>
        </p:spPr>
        <p:txBody>
          <a:bodyPr/>
          <a:lstStyle/>
          <a:p>
            <a:pPr>
              <a:buFont typeface="Wingdings" pitchFamily="2" charset="2"/>
              <a:buChar char="q"/>
            </a:pPr>
            <a:r>
              <a:rPr lang="tr-TR" dirty="0"/>
              <a:t> </a:t>
            </a:r>
            <a:r>
              <a:rPr lang="tr-TR" dirty="0" err="1"/>
              <a:t>Incoming</a:t>
            </a:r>
            <a:r>
              <a:rPr lang="tr-TR" dirty="0"/>
              <a:t> </a:t>
            </a:r>
            <a:r>
              <a:rPr lang="tr-TR" dirty="0" err="1"/>
              <a:t>student</a:t>
            </a:r>
            <a:r>
              <a:rPr lang="tr-TR" dirty="0"/>
              <a:t> </a:t>
            </a:r>
            <a:r>
              <a:rPr lang="tr-TR" dirty="0" err="1"/>
              <a:t>should</a:t>
            </a:r>
            <a:r>
              <a:rPr lang="tr-TR" dirty="0"/>
              <a:t> </a:t>
            </a:r>
            <a:r>
              <a:rPr lang="tr-TR" dirty="0" err="1"/>
              <a:t>apply</a:t>
            </a:r>
            <a:r>
              <a:rPr lang="tr-TR" dirty="0"/>
              <a:t> </a:t>
            </a:r>
            <a:r>
              <a:rPr lang="tr-TR" dirty="0" err="1"/>
              <a:t>for</a:t>
            </a:r>
            <a:r>
              <a:rPr lang="tr-TR" dirty="0"/>
              <a:t> his/her </a:t>
            </a:r>
            <a:r>
              <a:rPr lang="tr-TR" dirty="0" err="1"/>
              <a:t>resident</a:t>
            </a:r>
            <a:r>
              <a:rPr lang="tr-TR" dirty="0"/>
              <a:t> </a:t>
            </a:r>
            <a:r>
              <a:rPr lang="tr-TR" dirty="0" err="1"/>
              <a:t>permit</a:t>
            </a:r>
            <a:r>
              <a:rPr lang="tr-TR" dirty="0"/>
              <a:t> in a </a:t>
            </a:r>
            <a:r>
              <a:rPr lang="tr-TR" dirty="0" err="1"/>
              <a:t>month</a:t>
            </a:r>
            <a:r>
              <a:rPr lang="tr-TR" dirty="0"/>
              <a:t> </a:t>
            </a:r>
            <a:r>
              <a:rPr lang="tr-TR" dirty="0" err="1"/>
              <a:t>after</a:t>
            </a:r>
            <a:r>
              <a:rPr lang="tr-TR" dirty="0"/>
              <a:t> his/her </a:t>
            </a:r>
            <a:r>
              <a:rPr lang="tr-TR" dirty="0" err="1"/>
              <a:t>arrival</a:t>
            </a:r>
            <a:r>
              <a:rPr lang="tr-TR" dirty="0"/>
              <a:t> in </a:t>
            </a:r>
            <a:r>
              <a:rPr lang="tr-TR" dirty="0" err="1"/>
              <a:t>Turkey</a:t>
            </a:r>
            <a:r>
              <a:rPr lang="tr-TR" dirty="0"/>
              <a:t>.  </a:t>
            </a:r>
          </a:p>
          <a:p>
            <a:pPr>
              <a:buNone/>
            </a:pPr>
            <a:endParaRPr lang="tr-TR" dirty="0"/>
          </a:p>
          <a:p>
            <a:pPr>
              <a:buFont typeface="Wingdings" pitchFamily="2" charset="2"/>
              <a:buChar char="q"/>
            </a:pPr>
            <a:r>
              <a:rPr lang="tr-TR" dirty="0"/>
              <a:t> </a:t>
            </a:r>
            <a:r>
              <a:rPr lang="tr-TR" dirty="0" err="1"/>
              <a:t>Incoming</a:t>
            </a:r>
            <a:r>
              <a:rPr lang="tr-TR" dirty="0"/>
              <a:t> </a:t>
            </a:r>
            <a:r>
              <a:rPr lang="tr-TR" dirty="0" err="1"/>
              <a:t>students</a:t>
            </a:r>
            <a:r>
              <a:rPr lang="tr-TR" dirty="0"/>
              <a:t> </a:t>
            </a:r>
            <a:r>
              <a:rPr lang="tr-TR" dirty="0" err="1"/>
              <a:t>should</a:t>
            </a:r>
            <a:r>
              <a:rPr lang="tr-TR" dirty="0"/>
              <a:t> </a:t>
            </a:r>
            <a:r>
              <a:rPr lang="tr-TR" dirty="0" err="1"/>
              <a:t>bring</a:t>
            </a:r>
            <a:r>
              <a:rPr lang="tr-TR" dirty="0"/>
              <a:t> </a:t>
            </a:r>
            <a:r>
              <a:rPr lang="tr-TR" dirty="0" err="1"/>
              <a:t>their</a:t>
            </a:r>
            <a:r>
              <a:rPr lang="tr-TR" dirty="0"/>
              <a:t> </a:t>
            </a:r>
            <a:r>
              <a:rPr lang="tr-TR" dirty="0" err="1"/>
              <a:t>insurance</a:t>
            </a:r>
            <a:r>
              <a:rPr lang="tr-TR" dirty="0"/>
              <a:t> </a:t>
            </a:r>
            <a:r>
              <a:rPr lang="tr-TR" dirty="0" err="1"/>
              <a:t>documents</a:t>
            </a:r>
            <a:r>
              <a:rPr lang="tr-TR" dirty="0"/>
              <a:t> </a:t>
            </a:r>
            <a:r>
              <a:rPr lang="tr-TR" dirty="0" err="1"/>
              <a:t>with</a:t>
            </a:r>
            <a:r>
              <a:rPr lang="tr-TR" dirty="0"/>
              <a:t> </a:t>
            </a:r>
            <a:r>
              <a:rPr lang="tr-TR" dirty="0" err="1"/>
              <a:t>them</a:t>
            </a:r>
            <a:r>
              <a:rPr lang="tr-TR" dirty="0"/>
              <a:t>. (</a:t>
            </a:r>
            <a:r>
              <a:rPr lang="tr-TR" dirty="0" err="1"/>
              <a:t>The</a:t>
            </a:r>
            <a:r>
              <a:rPr lang="tr-TR" dirty="0"/>
              <a:t> </a:t>
            </a:r>
            <a:r>
              <a:rPr lang="tr-TR" dirty="0" err="1"/>
              <a:t>insurance</a:t>
            </a:r>
            <a:r>
              <a:rPr lang="tr-TR" dirty="0"/>
              <a:t> </a:t>
            </a:r>
            <a:r>
              <a:rPr lang="tr-TR" dirty="0" err="1"/>
              <a:t>should</a:t>
            </a:r>
            <a:r>
              <a:rPr lang="tr-TR" dirty="0"/>
              <a:t> be </a:t>
            </a:r>
            <a:r>
              <a:rPr lang="tr-TR" dirty="0" err="1"/>
              <a:t>valid</a:t>
            </a:r>
            <a:r>
              <a:rPr lang="tr-TR" dirty="0"/>
              <a:t> in </a:t>
            </a:r>
            <a:r>
              <a:rPr lang="tr-TR" dirty="0" err="1"/>
              <a:t>Turkey</a:t>
            </a:r>
            <a:r>
              <a:rPr lang="tr-TR" dirty="0"/>
              <a:t> </a:t>
            </a:r>
            <a:r>
              <a:rPr lang="tr-TR" dirty="0" err="1"/>
              <a:t>otherwise</a:t>
            </a:r>
            <a:r>
              <a:rPr lang="tr-TR" dirty="0"/>
              <a:t>, </a:t>
            </a:r>
            <a:r>
              <a:rPr lang="tr-TR" dirty="0" err="1"/>
              <a:t>they</a:t>
            </a:r>
            <a:r>
              <a:rPr lang="tr-TR" dirty="0"/>
              <a:t>  </a:t>
            </a:r>
            <a:r>
              <a:rPr lang="tr-TR" dirty="0" err="1"/>
              <a:t>will</a:t>
            </a:r>
            <a:r>
              <a:rPr lang="tr-TR" dirty="0"/>
              <a:t> pay </a:t>
            </a:r>
            <a:r>
              <a:rPr lang="tr-TR" dirty="0" err="1"/>
              <a:t>approx</a:t>
            </a:r>
            <a:r>
              <a:rPr lang="tr-TR" dirty="0"/>
              <a:t>. 600 TL </a:t>
            </a:r>
            <a:r>
              <a:rPr lang="tr-TR" dirty="0" err="1"/>
              <a:t>for</a:t>
            </a:r>
            <a:r>
              <a:rPr lang="tr-TR" dirty="0"/>
              <a:t> a </a:t>
            </a:r>
            <a:r>
              <a:rPr lang="tr-TR" dirty="0" err="1"/>
              <a:t>new</a:t>
            </a:r>
            <a:r>
              <a:rPr lang="tr-TR" dirty="0"/>
              <a:t>  </a:t>
            </a:r>
            <a:r>
              <a:rPr lang="tr-TR" dirty="0" err="1"/>
              <a:t>insurance</a:t>
            </a:r>
            <a:r>
              <a:rPr lang="tr-TR" dirty="0"/>
              <a:t>.)</a:t>
            </a:r>
          </a:p>
          <a:p>
            <a:pPr marL="82550" indent="0">
              <a:buNone/>
            </a:pPr>
            <a:endParaRPr lang="tr-TR" dirty="0"/>
          </a:p>
        </p:txBody>
      </p:sp>
      <p:sp>
        <p:nvSpPr>
          <p:cNvPr id="4" name="Başlık 3"/>
          <p:cNvSpPr>
            <a:spLocks noGrp="1"/>
          </p:cNvSpPr>
          <p:nvPr>
            <p:ph type="title"/>
          </p:nvPr>
        </p:nvSpPr>
        <p:spPr/>
        <p:txBody>
          <a:bodyPr>
            <a:normAutofit/>
          </a:bodyPr>
          <a:lstStyle/>
          <a:p>
            <a:pPr fontAlgn="base">
              <a:spcAft>
                <a:spcPct val="0"/>
              </a:spcAft>
              <a:defRPr/>
            </a:pPr>
            <a:r>
              <a:rPr lang="tr-TR" sz="3600" dirty="0">
                <a:solidFill>
                  <a:schemeClr val="tx1"/>
                </a:solidFill>
                <a:latin typeface="Times New Roman" pitchFamily="18" charset="0"/>
                <a:cs typeface="Times New Roman" pitchFamily="18" charset="0"/>
              </a:rPr>
              <a:t>RESIDENT PERMIT</a:t>
            </a:r>
          </a:p>
        </p:txBody>
      </p:sp>
    </p:spTree>
    <p:extLst>
      <p:ext uri="{BB962C8B-B14F-4D97-AF65-F5344CB8AC3E}">
        <p14:creationId xmlns:p14="http://schemas.microsoft.com/office/powerpoint/2010/main" val="33995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smtClean="0"/>
              <a:t>Online Application Form</a:t>
            </a:r>
          </a:p>
          <a:p>
            <a:r>
              <a:rPr lang="tr-TR" dirty="0" err="1" smtClean="0"/>
              <a:t>Original</a:t>
            </a:r>
            <a:r>
              <a:rPr lang="tr-TR" dirty="0" smtClean="0"/>
              <a:t> </a:t>
            </a:r>
            <a:r>
              <a:rPr lang="tr-TR" dirty="0" err="1" smtClean="0"/>
              <a:t>copy</a:t>
            </a:r>
            <a:r>
              <a:rPr lang="tr-TR" dirty="0" smtClean="0"/>
              <a:t> </a:t>
            </a:r>
            <a:r>
              <a:rPr lang="tr-TR" dirty="0" err="1" smtClean="0"/>
              <a:t>and</a:t>
            </a:r>
            <a:r>
              <a:rPr lang="tr-TR" dirty="0" smtClean="0"/>
              <a:t> </a:t>
            </a:r>
            <a:r>
              <a:rPr lang="tr-TR" dirty="0" err="1" smtClean="0"/>
              <a:t>photocopy</a:t>
            </a:r>
            <a:r>
              <a:rPr lang="tr-TR" dirty="0" smtClean="0"/>
              <a:t> of </a:t>
            </a:r>
            <a:r>
              <a:rPr lang="tr-TR" dirty="0" err="1" smtClean="0"/>
              <a:t>the</a:t>
            </a:r>
            <a:r>
              <a:rPr lang="tr-TR" dirty="0" smtClean="0"/>
              <a:t> </a:t>
            </a:r>
            <a:r>
              <a:rPr lang="tr-TR" dirty="0" err="1" smtClean="0"/>
              <a:t>passport</a:t>
            </a:r>
            <a:r>
              <a:rPr lang="tr-TR" dirty="0" smtClean="0"/>
              <a:t> </a:t>
            </a:r>
            <a:r>
              <a:rPr lang="tr-TR" dirty="0" err="1" smtClean="0"/>
              <a:t>or</a:t>
            </a:r>
            <a:r>
              <a:rPr lang="tr-TR" dirty="0" smtClean="0"/>
              <a:t> </a:t>
            </a:r>
            <a:r>
              <a:rPr lang="tr-TR" dirty="0" err="1" smtClean="0"/>
              <a:t>travel</a:t>
            </a:r>
            <a:r>
              <a:rPr lang="tr-TR" dirty="0" smtClean="0"/>
              <a:t> </a:t>
            </a:r>
            <a:r>
              <a:rPr lang="tr-TR" dirty="0" err="1" smtClean="0"/>
              <a:t>document</a:t>
            </a:r>
            <a:endParaRPr lang="tr-TR" dirty="0" smtClean="0"/>
          </a:p>
          <a:p>
            <a:r>
              <a:rPr lang="tr-TR" dirty="0" err="1" smtClean="0"/>
              <a:t>Four</a:t>
            </a:r>
            <a:r>
              <a:rPr lang="tr-TR" dirty="0" smtClean="0"/>
              <a:t> </a:t>
            </a:r>
            <a:r>
              <a:rPr lang="tr-TR" dirty="0" err="1" smtClean="0"/>
              <a:t>Photos</a:t>
            </a:r>
            <a:endParaRPr lang="tr-TR" dirty="0" smtClean="0"/>
          </a:p>
          <a:p>
            <a:r>
              <a:rPr lang="tr-TR" dirty="0" err="1" smtClean="0"/>
              <a:t>Valid</a:t>
            </a:r>
            <a:r>
              <a:rPr lang="tr-TR" dirty="0" smtClean="0"/>
              <a:t> </a:t>
            </a:r>
            <a:r>
              <a:rPr lang="tr-TR" dirty="0" err="1" smtClean="0"/>
              <a:t>Health</a:t>
            </a:r>
            <a:r>
              <a:rPr lang="tr-TR" dirty="0" smtClean="0"/>
              <a:t> </a:t>
            </a:r>
            <a:r>
              <a:rPr lang="tr-TR" dirty="0" err="1" smtClean="0"/>
              <a:t>Insurance</a:t>
            </a:r>
            <a:endParaRPr lang="tr-TR" dirty="0" smtClean="0"/>
          </a:p>
          <a:p>
            <a:r>
              <a:rPr lang="tr-TR" dirty="0" smtClean="0"/>
              <a:t>Mevlana </a:t>
            </a:r>
            <a:r>
              <a:rPr lang="tr-TR" dirty="0" err="1" smtClean="0"/>
              <a:t>Student</a:t>
            </a:r>
            <a:r>
              <a:rPr lang="tr-TR" dirty="0" smtClean="0"/>
              <a:t> </a:t>
            </a:r>
            <a:r>
              <a:rPr lang="tr-TR" dirty="0" err="1" smtClean="0"/>
              <a:t>Certificate</a:t>
            </a:r>
            <a:endParaRPr lang="tr-TR" dirty="0" smtClean="0"/>
          </a:p>
          <a:p>
            <a:r>
              <a:rPr lang="tr-TR" dirty="0" err="1" smtClean="0"/>
              <a:t>Document</a:t>
            </a:r>
            <a:r>
              <a:rPr lang="tr-TR" dirty="0" smtClean="0"/>
              <a:t> </a:t>
            </a:r>
            <a:r>
              <a:rPr lang="tr-TR" dirty="0" err="1" smtClean="0"/>
              <a:t>showing</a:t>
            </a:r>
            <a:r>
              <a:rPr lang="tr-TR" dirty="0" smtClean="0"/>
              <a:t> </a:t>
            </a:r>
            <a:r>
              <a:rPr lang="tr-TR" dirty="0" err="1" smtClean="0"/>
              <a:t>your</a:t>
            </a:r>
            <a:r>
              <a:rPr lang="tr-TR" dirty="0" smtClean="0"/>
              <a:t> </a:t>
            </a:r>
            <a:r>
              <a:rPr lang="tr-TR" dirty="0" err="1" smtClean="0"/>
              <a:t>adress</a:t>
            </a:r>
            <a:r>
              <a:rPr lang="tr-TR" dirty="0" smtClean="0"/>
              <a:t> </a:t>
            </a:r>
            <a:r>
              <a:rPr lang="tr-TR" dirty="0" err="1" smtClean="0"/>
              <a:t>information</a:t>
            </a:r>
            <a:endParaRPr lang="tr-TR" dirty="0" smtClean="0"/>
          </a:p>
          <a:p>
            <a:r>
              <a:rPr lang="tr-TR" dirty="0" err="1" smtClean="0"/>
              <a:t>Residence</a:t>
            </a:r>
            <a:r>
              <a:rPr lang="tr-TR" dirty="0" smtClean="0"/>
              <a:t> </a:t>
            </a:r>
            <a:r>
              <a:rPr lang="tr-TR" dirty="0" err="1" smtClean="0"/>
              <a:t>Permit</a:t>
            </a:r>
            <a:r>
              <a:rPr lang="tr-TR" dirty="0" smtClean="0"/>
              <a:t> </a:t>
            </a:r>
            <a:r>
              <a:rPr lang="tr-TR" dirty="0" err="1" smtClean="0"/>
              <a:t>Card</a:t>
            </a:r>
            <a:r>
              <a:rPr lang="tr-TR" dirty="0" smtClean="0"/>
              <a:t> </a:t>
            </a:r>
            <a:r>
              <a:rPr lang="tr-TR" dirty="0" err="1" smtClean="0"/>
              <a:t>Fee</a:t>
            </a:r>
            <a:r>
              <a:rPr lang="tr-TR" dirty="0" smtClean="0"/>
              <a:t> </a:t>
            </a:r>
            <a:r>
              <a:rPr lang="tr-TR" dirty="0" err="1" smtClean="0"/>
              <a:t>Receipt</a:t>
            </a:r>
            <a:endParaRPr lang="tr-TR" dirty="0" smtClean="0"/>
          </a:p>
          <a:p>
            <a:r>
              <a:rPr lang="tr-TR" dirty="0" err="1" smtClean="0"/>
              <a:t>Income</a:t>
            </a:r>
            <a:r>
              <a:rPr lang="tr-TR" dirty="0" smtClean="0"/>
              <a:t> Statement</a:t>
            </a:r>
            <a:endParaRPr lang="tr-TR" dirty="0"/>
          </a:p>
        </p:txBody>
      </p:sp>
      <p:sp>
        <p:nvSpPr>
          <p:cNvPr id="2" name="Başlık 1"/>
          <p:cNvSpPr>
            <a:spLocks noGrp="1"/>
          </p:cNvSpPr>
          <p:nvPr>
            <p:ph type="title"/>
          </p:nvPr>
        </p:nvSpPr>
        <p:spPr/>
        <p:txBody>
          <a:bodyPr>
            <a:normAutofit fontScale="90000"/>
          </a:bodyPr>
          <a:lstStyle/>
          <a:p>
            <a:r>
              <a:rPr lang="tr-TR" dirty="0" err="1" smtClean="0"/>
              <a:t>Documents</a:t>
            </a:r>
            <a:r>
              <a:rPr lang="tr-TR" dirty="0" smtClean="0"/>
              <a:t> </a:t>
            </a:r>
            <a:r>
              <a:rPr lang="tr-TR" dirty="0" err="1" smtClean="0"/>
              <a:t>Asked</a:t>
            </a:r>
            <a:r>
              <a:rPr lang="tr-TR" dirty="0" smtClean="0"/>
              <a:t> </a:t>
            </a:r>
            <a:r>
              <a:rPr lang="tr-TR" dirty="0" err="1" smtClean="0"/>
              <a:t>for</a:t>
            </a:r>
            <a:r>
              <a:rPr lang="tr-TR" dirty="0" smtClean="0"/>
              <a:t> </a:t>
            </a:r>
            <a:r>
              <a:rPr lang="tr-TR" dirty="0" err="1" smtClean="0"/>
              <a:t>Student</a:t>
            </a:r>
            <a:r>
              <a:rPr lang="tr-TR" dirty="0" smtClean="0"/>
              <a:t> </a:t>
            </a:r>
            <a:r>
              <a:rPr lang="tr-TR" dirty="0" err="1" smtClean="0"/>
              <a:t>Residence</a:t>
            </a:r>
            <a:r>
              <a:rPr lang="tr-TR" dirty="0" smtClean="0"/>
              <a:t> </a:t>
            </a:r>
            <a:r>
              <a:rPr lang="tr-TR" dirty="0" err="1" smtClean="0"/>
              <a:t>Permit</a:t>
            </a:r>
            <a:endParaRPr lang="tr-TR" dirty="0"/>
          </a:p>
        </p:txBody>
      </p:sp>
    </p:spTree>
    <p:extLst>
      <p:ext uri="{BB962C8B-B14F-4D97-AF65-F5344CB8AC3E}">
        <p14:creationId xmlns:p14="http://schemas.microsoft.com/office/powerpoint/2010/main" val="309986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5 Dikdörtgen"/>
          <p:cNvSpPr>
            <a:spLocks noChangeArrowheads="1"/>
          </p:cNvSpPr>
          <p:nvPr/>
        </p:nvSpPr>
        <p:spPr bwMode="auto">
          <a:xfrm>
            <a:off x="285720" y="765175"/>
            <a:ext cx="8358246" cy="923925"/>
          </a:xfrm>
          <a:prstGeom prst="rect">
            <a:avLst/>
          </a:prstGeom>
          <a:noFill/>
          <a:ln w="9525">
            <a:noFill/>
            <a:miter lim="800000"/>
            <a:headEnd/>
            <a:tailEnd/>
          </a:ln>
        </p:spPr>
        <p:txBody>
          <a:bodyPr wrap="square">
            <a:spAutoFit/>
          </a:bodyPr>
          <a:lstStyle/>
          <a:p>
            <a:pPr algn="ctr"/>
            <a:r>
              <a:rPr lang="tr-TR" altLang="tr-TR" sz="5400" dirty="0"/>
              <a:t> </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EDUCATIONAL </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EXPENCES</a:t>
            </a:r>
          </a:p>
        </p:txBody>
      </p:sp>
      <p:sp>
        <p:nvSpPr>
          <p:cNvPr id="8" name="9 Metin kutusu"/>
          <p:cNvSpPr txBox="1">
            <a:spLocks noChangeArrowheads="1"/>
          </p:cNvSpPr>
          <p:nvPr/>
        </p:nvSpPr>
        <p:spPr bwMode="auto">
          <a:xfrm>
            <a:off x="285721" y="2000240"/>
            <a:ext cx="8501122" cy="4154984"/>
          </a:xfrm>
          <a:prstGeom prst="rect">
            <a:avLst/>
          </a:prstGeom>
          <a:noFill/>
          <a:ln w="9525">
            <a:noFill/>
            <a:miter lim="800000"/>
            <a:headEnd/>
            <a:tailEnd/>
          </a:ln>
        </p:spPr>
        <p:txBody>
          <a:bodyPr wrap="square">
            <a:spAutoFit/>
          </a:bodyPr>
          <a:lstStyle/>
          <a:p>
            <a:pPr>
              <a:defRPr/>
            </a:pPr>
            <a:endParaRPr lang="tr-TR" sz="2400" b="1" i="1" dirty="0">
              <a:latin typeface="Constantia" pitchFamily="18" charset="0"/>
            </a:endParaRPr>
          </a:p>
          <a:p>
            <a:pPr marL="342900" indent="-342900" algn="just">
              <a:buFont typeface="Wingdings" pitchFamily="2" charset="2"/>
              <a:buChar char="q"/>
              <a:defRPr/>
            </a:pPr>
            <a:r>
              <a:rPr lang="en-US" sz="2400" dirty="0"/>
              <a:t>During the exchange mobility, </a:t>
            </a:r>
            <a:r>
              <a:rPr lang="en-US" sz="2400" b="1" u="sng" dirty="0"/>
              <a:t>the participant students must pay the required tuition fee to their </a:t>
            </a:r>
            <a:r>
              <a:rPr lang="tr-TR" sz="2400" b="1" u="sng" dirty="0" err="1"/>
              <a:t>home</a:t>
            </a:r>
            <a:r>
              <a:rPr lang="en-US" sz="2400" b="1" u="sng" dirty="0"/>
              <a:t> higher educational institute.</a:t>
            </a:r>
            <a:endParaRPr lang="tr-TR" sz="2400" b="1" u="sng" dirty="0"/>
          </a:p>
          <a:p>
            <a:pPr marL="342900" indent="-342900" algn="just">
              <a:defRPr/>
            </a:pPr>
            <a:endParaRPr lang="tr-TR" sz="2400" b="1" u="sng" dirty="0"/>
          </a:p>
          <a:p>
            <a:pPr marL="342900" indent="-342900" algn="just">
              <a:defRPr/>
            </a:pPr>
            <a:endParaRPr lang="tr-TR" sz="2400" dirty="0"/>
          </a:p>
          <a:p>
            <a:pPr marL="342900" indent="-342900" algn="just">
              <a:buFont typeface="Wingdings" pitchFamily="2" charset="2"/>
              <a:buChar char="q"/>
              <a:defRPr/>
            </a:pPr>
            <a:r>
              <a:rPr lang="en-US" sz="2400" dirty="0"/>
              <a:t>During the exchange mobility, the participant students </a:t>
            </a:r>
            <a:r>
              <a:rPr lang="en-US" sz="2400" b="1" u="sng" dirty="0"/>
              <a:t>don’t pay any tuition fee to the </a:t>
            </a:r>
            <a:r>
              <a:rPr lang="tr-TR" sz="2400" b="1" u="sng" dirty="0" err="1"/>
              <a:t>host</a:t>
            </a:r>
            <a:r>
              <a:rPr lang="tr-TR" sz="2400" b="1" u="sng" dirty="0"/>
              <a:t> </a:t>
            </a:r>
            <a:r>
              <a:rPr lang="en-US" sz="2400" b="1" u="sng" dirty="0"/>
              <a:t>university</a:t>
            </a:r>
            <a:r>
              <a:rPr lang="en-US" sz="2400" dirty="0"/>
              <a:t>.</a:t>
            </a:r>
            <a:endParaRPr lang="tr-TR" sz="2400" dirty="0"/>
          </a:p>
          <a:p>
            <a:pPr marL="342900" indent="-342900" algn="just">
              <a:defRPr/>
            </a:pPr>
            <a:endParaRPr lang="tr-TR" sz="2400" dirty="0"/>
          </a:p>
          <a:p>
            <a:pPr>
              <a:defRPr/>
            </a:pPr>
            <a:r>
              <a:rPr lang="tr-TR" sz="2400" i="1" dirty="0">
                <a:latin typeface="Constantia" pitchFamily="18" charset="0"/>
              </a:rPr>
              <a:t> </a:t>
            </a:r>
            <a:r>
              <a:rPr lang="tr-TR" sz="2400" dirty="0">
                <a:latin typeface="Arial" pitchFamily="34" charset="0"/>
              </a:rPr>
              <a:t> </a:t>
            </a:r>
          </a:p>
          <a:p>
            <a:pPr>
              <a:defRPr/>
            </a:pPr>
            <a:endParaRPr lang="tr-TR" sz="2400" dirty="0">
              <a:latin typeface="Arial" pitchFamily="34" charset="0"/>
            </a:endParaRPr>
          </a:p>
        </p:txBody>
      </p:sp>
    </p:spTree>
    <p:extLst>
      <p:ext uri="{BB962C8B-B14F-4D97-AF65-F5344CB8AC3E}">
        <p14:creationId xmlns:p14="http://schemas.microsoft.com/office/powerpoint/2010/main" val="317617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11 Dikdörtgen"/>
          <p:cNvSpPr>
            <a:spLocks noChangeArrowheads="1"/>
          </p:cNvSpPr>
          <p:nvPr/>
        </p:nvSpPr>
        <p:spPr bwMode="auto">
          <a:xfrm>
            <a:off x="611560" y="332656"/>
            <a:ext cx="7818662" cy="646331"/>
          </a:xfrm>
          <a:prstGeom prst="rect">
            <a:avLst/>
          </a:prstGeom>
          <a:noFill/>
          <a:ln w="9525">
            <a:noFill/>
            <a:miter lim="800000"/>
            <a:headEnd/>
            <a:tailEnd/>
          </a:ln>
        </p:spPr>
        <p:txBody>
          <a:bodyPr wrap="square">
            <a:spAutoFit/>
          </a:bodyPr>
          <a:lstStyle/>
          <a:p>
            <a:pPr algn="ct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EXCHANGE OF ACADEMIC STAFF</a:t>
            </a:r>
            <a:endPar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sp>
        <p:nvSpPr>
          <p:cNvPr id="39941" name="10 Dikdörtgen"/>
          <p:cNvSpPr>
            <a:spLocks noChangeArrowheads="1"/>
          </p:cNvSpPr>
          <p:nvPr/>
        </p:nvSpPr>
        <p:spPr bwMode="auto">
          <a:xfrm>
            <a:off x="611560" y="1340768"/>
            <a:ext cx="7992889" cy="4801314"/>
          </a:xfrm>
          <a:prstGeom prst="rect">
            <a:avLst/>
          </a:prstGeom>
          <a:noFill/>
          <a:ln w="9525">
            <a:noFill/>
            <a:miter lim="800000"/>
            <a:headEnd/>
            <a:tailEnd/>
          </a:ln>
        </p:spPr>
        <p:txBody>
          <a:bodyPr wrap="square">
            <a:spAutoFit/>
          </a:bodyPr>
          <a:lstStyle/>
          <a:p>
            <a:pPr marL="285750" indent="-285750" algn="just">
              <a:buFont typeface="Wingdings" pitchFamily="2" charset="2"/>
              <a:buChar char="q"/>
            </a:pPr>
            <a:r>
              <a:rPr lang="tr-TR" altLang="tr-TR" sz="2400" dirty="0"/>
              <a:t> </a:t>
            </a:r>
            <a:r>
              <a:rPr lang="en-US" altLang="tr-TR" sz="2400" dirty="0"/>
              <a:t>Academic staff (professor, associate professor,  assistant professor,</a:t>
            </a:r>
            <a:r>
              <a:rPr lang="tr-TR" altLang="tr-TR" sz="2400" dirty="0"/>
              <a:t> </a:t>
            </a:r>
            <a:r>
              <a:rPr lang="en-US" altLang="tr-TR" sz="2400" dirty="0"/>
              <a:t>lecturer) can participate to </a:t>
            </a:r>
            <a:r>
              <a:rPr lang="en-US" altLang="tr-TR" sz="2400" dirty="0" err="1"/>
              <a:t>Mevlana</a:t>
            </a:r>
            <a:r>
              <a:rPr lang="en-US" altLang="tr-TR" sz="2400" dirty="0"/>
              <a:t> Exchange </a:t>
            </a:r>
            <a:r>
              <a:rPr lang="en-US" altLang="tr-TR" sz="2400" dirty="0" err="1"/>
              <a:t>Programme</a:t>
            </a:r>
            <a:r>
              <a:rPr lang="en-US" altLang="tr-TR" sz="2400" dirty="0"/>
              <a:t>.</a:t>
            </a:r>
            <a:endParaRPr lang="tr-TR" altLang="tr-TR" sz="2400" dirty="0"/>
          </a:p>
          <a:p>
            <a:pPr marL="285750" indent="-285750" algn="just">
              <a:buFont typeface="Wingdings" pitchFamily="2" charset="2"/>
              <a:buChar char="q"/>
            </a:pPr>
            <a:r>
              <a:rPr lang="tr-TR" altLang="tr-TR" sz="2400" dirty="0"/>
              <a:t> </a:t>
            </a:r>
            <a:r>
              <a:rPr lang="en-US" altLang="tr-TR" sz="2400" dirty="0"/>
              <a:t>Research assistants could only participate to </a:t>
            </a:r>
            <a:r>
              <a:rPr lang="en-US" altLang="tr-TR" sz="2400" dirty="0" err="1"/>
              <a:t>Mevlana</a:t>
            </a:r>
            <a:r>
              <a:rPr lang="en-US" altLang="tr-TR" sz="2400" dirty="0"/>
              <a:t> Exchange </a:t>
            </a:r>
            <a:r>
              <a:rPr lang="en-US" altLang="tr-TR" sz="2400" dirty="0" err="1"/>
              <a:t>Programme</a:t>
            </a:r>
            <a:r>
              <a:rPr lang="en-US" altLang="tr-TR" sz="2400" dirty="0"/>
              <a:t> as a student not as an academic staff.</a:t>
            </a:r>
            <a:endParaRPr lang="tr-TR" altLang="tr-TR" sz="2400" dirty="0"/>
          </a:p>
          <a:p>
            <a:pPr marL="285750" indent="-285750" algn="just">
              <a:buFont typeface="Wingdings" pitchFamily="2" charset="2"/>
              <a:buChar char="q"/>
            </a:pPr>
            <a:r>
              <a:rPr lang="tr-TR" altLang="tr-TR" sz="2400" dirty="0"/>
              <a:t> </a:t>
            </a:r>
            <a:r>
              <a:rPr lang="tr-TR" altLang="tr-TR" sz="2400" dirty="0" err="1"/>
              <a:t>Academic</a:t>
            </a:r>
            <a:r>
              <a:rPr lang="tr-TR" altLang="tr-TR" sz="2400" dirty="0"/>
              <a:t> </a:t>
            </a:r>
            <a:r>
              <a:rPr lang="tr-TR" altLang="tr-TR" sz="2400" dirty="0" err="1"/>
              <a:t>staff</a:t>
            </a:r>
            <a:r>
              <a:rPr lang="tr-TR" altLang="tr-TR" sz="2400" dirty="0"/>
              <a:t> </a:t>
            </a:r>
            <a:r>
              <a:rPr lang="tr-TR" altLang="tr-TR" sz="2400" dirty="0" err="1"/>
              <a:t>should</a:t>
            </a:r>
            <a:r>
              <a:rPr lang="tr-TR" altLang="tr-TR" sz="2400" dirty="0"/>
              <a:t>  </a:t>
            </a:r>
            <a:r>
              <a:rPr lang="tr-TR" altLang="tr-TR" sz="2400" dirty="0" err="1"/>
              <a:t>lecture</a:t>
            </a:r>
            <a:r>
              <a:rPr lang="tr-TR" altLang="tr-TR" sz="2400" dirty="0"/>
              <a:t> at </a:t>
            </a:r>
            <a:r>
              <a:rPr lang="tr-TR" altLang="tr-TR" sz="2400" dirty="0" err="1"/>
              <a:t>least</a:t>
            </a:r>
            <a:r>
              <a:rPr lang="tr-TR" altLang="tr-TR" sz="2400" dirty="0"/>
              <a:t> 6 </a:t>
            </a:r>
            <a:r>
              <a:rPr lang="tr-TR" altLang="tr-TR" sz="2400" dirty="0" err="1"/>
              <a:t>hours</a:t>
            </a:r>
            <a:r>
              <a:rPr lang="tr-TR" altLang="tr-TR" sz="2400" dirty="0"/>
              <a:t> </a:t>
            </a:r>
            <a:r>
              <a:rPr lang="tr-TR" altLang="tr-TR" sz="2400" dirty="0" err="1"/>
              <a:t>per</a:t>
            </a:r>
            <a:r>
              <a:rPr lang="tr-TR" altLang="tr-TR" sz="2400" dirty="0"/>
              <a:t> a </a:t>
            </a:r>
            <a:r>
              <a:rPr lang="tr-TR" altLang="tr-TR" sz="2400" dirty="0" err="1"/>
              <a:t>week</a:t>
            </a:r>
            <a:r>
              <a:rPr lang="tr-TR" altLang="tr-TR" sz="2400" dirty="0"/>
              <a:t>.</a:t>
            </a:r>
          </a:p>
          <a:p>
            <a:pPr marL="342900" indent="-342900" algn="just">
              <a:buFont typeface="Wingdings" pitchFamily="2" charset="2"/>
              <a:buChar char="q"/>
            </a:pPr>
            <a:r>
              <a:rPr lang="tr-TR" altLang="tr-TR" sz="2400" dirty="0" err="1"/>
              <a:t>Academic</a:t>
            </a:r>
            <a:r>
              <a:rPr lang="tr-TR" altLang="tr-TR" sz="2400" dirty="0"/>
              <a:t> </a:t>
            </a:r>
            <a:r>
              <a:rPr lang="tr-TR" altLang="tr-TR" sz="2400" dirty="0" err="1"/>
              <a:t>staff</a:t>
            </a:r>
            <a:r>
              <a:rPr lang="tr-TR" altLang="tr-TR" sz="2400" dirty="0"/>
              <a:t> can </a:t>
            </a:r>
            <a:r>
              <a:rPr lang="tr-TR" altLang="tr-TR" sz="2400" dirty="0" err="1"/>
              <a:t>participate</a:t>
            </a:r>
            <a:r>
              <a:rPr lang="tr-TR" altLang="tr-TR" sz="2400" dirty="0"/>
              <a:t> Mevlana </a:t>
            </a:r>
            <a:r>
              <a:rPr lang="tr-TR" altLang="tr-TR" sz="2400" dirty="0" err="1"/>
              <a:t>programme</a:t>
            </a:r>
            <a:r>
              <a:rPr lang="tr-TR" altLang="tr-TR" sz="2400" dirty="0"/>
              <a:t> min. </a:t>
            </a:r>
            <a:r>
              <a:rPr lang="tr-TR" altLang="tr-TR" sz="2400" dirty="0" smtClean="0"/>
              <a:t>14 </a:t>
            </a:r>
            <a:r>
              <a:rPr lang="tr-TR" altLang="tr-TR" sz="2400" dirty="0" err="1" smtClean="0"/>
              <a:t>days</a:t>
            </a:r>
            <a:r>
              <a:rPr lang="tr-TR" altLang="tr-TR" sz="2400" dirty="0" smtClean="0"/>
              <a:t> </a:t>
            </a:r>
            <a:r>
              <a:rPr lang="tr-TR" altLang="tr-TR" sz="2400" dirty="0" err="1" smtClean="0"/>
              <a:t>and</a:t>
            </a:r>
            <a:r>
              <a:rPr lang="tr-TR" altLang="tr-TR" sz="2400" dirty="0" smtClean="0"/>
              <a:t> </a:t>
            </a:r>
            <a:r>
              <a:rPr lang="tr-TR" altLang="tr-TR" sz="2400" dirty="0" err="1"/>
              <a:t>max</a:t>
            </a:r>
            <a:r>
              <a:rPr lang="tr-TR" altLang="tr-TR" sz="2400" dirty="0"/>
              <a:t>. 3 </a:t>
            </a:r>
            <a:r>
              <a:rPr lang="tr-TR" altLang="tr-TR" sz="2400" dirty="0" err="1"/>
              <a:t>months</a:t>
            </a:r>
            <a:r>
              <a:rPr lang="tr-TR" altLang="tr-TR" sz="2400" dirty="0"/>
              <a:t>.</a:t>
            </a:r>
          </a:p>
          <a:p>
            <a:pPr algn="just"/>
            <a:endParaRPr lang="tr-TR" altLang="tr-TR" sz="2400" dirty="0"/>
          </a:p>
          <a:p>
            <a:pPr marL="285750" indent="-285750" algn="just"/>
            <a:endParaRPr lang="tr-TR" altLang="tr-TR" sz="2400" dirty="0"/>
          </a:p>
          <a:p>
            <a:pPr marL="285750" indent="-285750" algn="just"/>
            <a:endParaRPr lang="tr-TR" altLang="tr-TR" b="1" dirty="0">
              <a:latin typeface="Constant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357158" y="1428736"/>
            <a:ext cx="8577292" cy="5143536"/>
          </a:xfrm>
        </p:spPr>
        <p:txBody>
          <a:bodyPr/>
          <a:lstStyle/>
          <a:p>
            <a:pPr>
              <a:buFont typeface="Wingdings 2" pitchFamily="18" charset="2"/>
              <a:buNone/>
            </a:pP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Candidate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Academic</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Staff</a:t>
            </a:r>
            <a:endParaRPr lang="tr-TR" sz="2000" i="1" dirty="0">
              <a:solidFill>
                <a:srgbClr val="0066FF"/>
              </a:solidFill>
              <a:latin typeface="Arial Unicode MS" pitchFamily="34" charset="-128"/>
              <a:ea typeface="Arial Unicode MS" pitchFamily="34" charset="-128"/>
              <a:cs typeface="Arial Unicode MS" pitchFamily="34" charset="-128"/>
            </a:endParaRPr>
          </a:p>
          <a:p>
            <a:r>
              <a:rPr lang="tr-TR" sz="2000" dirty="0" err="1"/>
              <a:t>Candidate</a:t>
            </a:r>
            <a:r>
              <a:rPr lang="tr-TR" sz="2000" dirty="0"/>
              <a:t> Application form</a:t>
            </a:r>
          </a:p>
          <a:p>
            <a:r>
              <a:rPr lang="tr-TR" sz="2000" dirty="0"/>
              <a:t>CV, </a:t>
            </a:r>
            <a:r>
              <a:rPr lang="tr-TR" sz="2000" dirty="0" err="1"/>
              <a:t>Annex</a:t>
            </a:r>
            <a:r>
              <a:rPr lang="tr-TR" sz="2000" dirty="0"/>
              <a:t> </a:t>
            </a:r>
          </a:p>
          <a:p>
            <a:r>
              <a:rPr lang="tr-TR" sz="2000" dirty="0" err="1"/>
              <a:t>Certificate</a:t>
            </a:r>
            <a:r>
              <a:rPr lang="tr-TR" sz="2000" dirty="0"/>
              <a:t> of Language</a:t>
            </a:r>
          </a:p>
          <a:p>
            <a:pPr>
              <a:buFont typeface="Wingdings 2" pitchFamily="18" charset="2"/>
              <a:buNone/>
            </a:pPr>
            <a:r>
              <a:rPr lang="tr-TR" sz="2000" dirty="0"/>
              <a:t>            </a:t>
            </a:r>
            <a:r>
              <a:rPr lang="tr-TR" sz="2000" i="1" dirty="0" err="1">
                <a:solidFill>
                  <a:srgbClr val="0066FF"/>
                </a:solidFill>
                <a:latin typeface="Arial Unicode MS" pitchFamily="34" charset="-128"/>
                <a:ea typeface="Arial Unicode MS" pitchFamily="34" charset="-128"/>
                <a:cs typeface="Arial Unicode MS" pitchFamily="34" charset="-128"/>
              </a:rPr>
              <a:t>After</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The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Confirmation</a:t>
            </a:r>
            <a:endParaRPr lang="tr-TR" sz="2000" i="1" dirty="0">
              <a:solidFill>
                <a:srgbClr val="0066FF"/>
              </a:solidFill>
              <a:latin typeface="Arial Unicode MS" pitchFamily="34" charset="-128"/>
              <a:ea typeface="Arial Unicode MS" pitchFamily="34" charset="-128"/>
              <a:cs typeface="Arial Unicode MS" pitchFamily="34" charset="-128"/>
            </a:endParaRPr>
          </a:p>
          <a:p>
            <a:r>
              <a:rPr lang="tr-TR" sz="2000" dirty="0" err="1"/>
              <a:t>Academic</a:t>
            </a:r>
            <a:r>
              <a:rPr lang="tr-TR" sz="2000" dirty="0"/>
              <a:t> </a:t>
            </a:r>
            <a:r>
              <a:rPr lang="tr-TR" sz="2000" dirty="0" err="1"/>
              <a:t>Staff</a:t>
            </a:r>
            <a:r>
              <a:rPr lang="tr-TR" sz="2000" dirty="0"/>
              <a:t> </a:t>
            </a:r>
            <a:r>
              <a:rPr lang="tr-TR" sz="2000" dirty="0" err="1"/>
              <a:t>Mobility</a:t>
            </a:r>
            <a:r>
              <a:rPr lang="tr-TR" sz="2000" dirty="0"/>
              <a:t> </a:t>
            </a:r>
            <a:r>
              <a:rPr lang="tr-TR" sz="2000" dirty="0" err="1"/>
              <a:t>Programme</a:t>
            </a:r>
            <a:endParaRPr lang="tr-TR" sz="2000" dirty="0"/>
          </a:p>
          <a:p>
            <a:r>
              <a:rPr lang="tr-TR" sz="2000" dirty="0" err="1"/>
              <a:t>Letter</a:t>
            </a:r>
            <a:r>
              <a:rPr lang="tr-TR" sz="2000" dirty="0"/>
              <a:t> of </a:t>
            </a:r>
            <a:r>
              <a:rPr lang="tr-TR" sz="2000" dirty="0" err="1"/>
              <a:t>Acceptance</a:t>
            </a:r>
            <a:endParaRPr lang="tr-TR" sz="2000" dirty="0"/>
          </a:p>
          <a:p>
            <a:r>
              <a:rPr lang="tr-TR" sz="2000" dirty="0" err="1"/>
              <a:t>Academic</a:t>
            </a:r>
            <a:r>
              <a:rPr lang="tr-TR" sz="2000" dirty="0"/>
              <a:t> </a:t>
            </a:r>
            <a:r>
              <a:rPr lang="tr-TR" sz="2000" dirty="0" err="1"/>
              <a:t>Staff</a:t>
            </a:r>
            <a:r>
              <a:rPr lang="tr-TR" sz="2000" dirty="0"/>
              <a:t> </a:t>
            </a:r>
            <a:r>
              <a:rPr lang="tr-TR" sz="2000" dirty="0" err="1"/>
              <a:t>Declaration</a:t>
            </a:r>
            <a:endParaRPr lang="tr-TR" sz="2000" dirty="0"/>
          </a:p>
          <a:p>
            <a:r>
              <a:rPr lang="tr-TR" sz="2000" dirty="0"/>
              <a:t>Information Form</a:t>
            </a:r>
          </a:p>
          <a:p>
            <a:pPr>
              <a:buFont typeface="Wingdings 2" pitchFamily="18" charset="2"/>
              <a:buNone/>
            </a:pPr>
            <a:r>
              <a:rPr lang="tr-TR" sz="2000" dirty="0"/>
              <a:t>            </a:t>
            </a:r>
            <a:r>
              <a:rPr lang="tr-TR" sz="2000" i="1" dirty="0" err="1">
                <a:solidFill>
                  <a:srgbClr val="0066FF"/>
                </a:solidFill>
                <a:latin typeface="Arial Unicode MS" pitchFamily="34" charset="-128"/>
                <a:ea typeface="Arial Unicode MS" pitchFamily="34" charset="-128"/>
                <a:cs typeface="Arial Unicode MS" pitchFamily="34" charset="-128"/>
              </a:rPr>
              <a:t>Before</a:t>
            </a:r>
            <a:r>
              <a:rPr lang="tr-TR" sz="2000" i="1" dirty="0">
                <a:solidFill>
                  <a:srgbClr val="0066FF"/>
                </a:solidFill>
                <a:latin typeface="Arial Unicode MS" pitchFamily="34" charset="-128"/>
                <a:ea typeface="Arial Unicode MS" pitchFamily="34" charset="-128"/>
                <a:cs typeface="Arial Unicode MS" pitchFamily="34" charset="-128"/>
              </a:rPr>
              <a:t> </a:t>
            </a:r>
            <a:r>
              <a:rPr lang="tr-TR" sz="2000" i="1" dirty="0" err="1">
                <a:solidFill>
                  <a:srgbClr val="0066FF"/>
                </a:solidFill>
                <a:latin typeface="Arial Unicode MS" pitchFamily="34" charset="-128"/>
                <a:ea typeface="Arial Unicode MS" pitchFamily="34" charset="-128"/>
                <a:cs typeface="Arial Unicode MS" pitchFamily="34" charset="-128"/>
              </a:rPr>
              <a:t>Leaving</a:t>
            </a:r>
            <a:r>
              <a:rPr lang="tr-TR" sz="2000" i="1" dirty="0">
                <a:solidFill>
                  <a:srgbClr val="0066FF"/>
                </a:solidFill>
                <a:latin typeface="Arial Unicode MS" pitchFamily="34" charset="-128"/>
                <a:ea typeface="Arial Unicode MS" pitchFamily="34" charset="-128"/>
                <a:cs typeface="Arial Unicode MS" pitchFamily="34" charset="-128"/>
              </a:rPr>
              <a:t> SDU</a:t>
            </a:r>
          </a:p>
          <a:p>
            <a:r>
              <a:rPr lang="tr-TR" sz="2000" dirty="0" err="1"/>
              <a:t>Academic</a:t>
            </a:r>
            <a:r>
              <a:rPr lang="tr-TR" sz="2000" dirty="0"/>
              <a:t> </a:t>
            </a:r>
            <a:r>
              <a:rPr lang="tr-TR" sz="2000" dirty="0" err="1"/>
              <a:t>Staff</a:t>
            </a:r>
            <a:r>
              <a:rPr lang="tr-TR" sz="2000" dirty="0"/>
              <a:t> Final Report</a:t>
            </a:r>
          </a:p>
          <a:p>
            <a:r>
              <a:rPr lang="tr-TR" sz="2000" dirty="0" err="1"/>
              <a:t>Academic</a:t>
            </a:r>
            <a:r>
              <a:rPr lang="tr-TR" sz="2000" dirty="0"/>
              <a:t> </a:t>
            </a:r>
            <a:r>
              <a:rPr lang="tr-TR" sz="2000" dirty="0" err="1"/>
              <a:t>Staff</a:t>
            </a:r>
            <a:r>
              <a:rPr lang="tr-TR" sz="2000" dirty="0"/>
              <a:t> </a:t>
            </a:r>
            <a:r>
              <a:rPr lang="tr-TR" sz="2000" dirty="0" err="1"/>
              <a:t>Declaration</a:t>
            </a:r>
            <a:r>
              <a:rPr lang="tr-TR" sz="2000" dirty="0"/>
              <a:t> of </a:t>
            </a:r>
            <a:r>
              <a:rPr lang="tr-TR" sz="2000" dirty="0" err="1"/>
              <a:t>Attendance</a:t>
            </a:r>
            <a:endParaRPr lang="tr-TR" sz="2000" dirty="0"/>
          </a:p>
        </p:txBody>
      </p:sp>
      <p:sp>
        <p:nvSpPr>
          <p:cNvPr id="2" name="1 Başlık"/>
          <p:cNvSpPr>
            <a:spLocks noGrp="1"/>
          </p:cNvSpPr>
          <p:nvPr>
            <p:ph type="title"/>
          </p:nvPr>
        </p:nvSpPr>
        <p:spPr>
          <a:xfrm>
            <a:off x="371476" y="357166"/>
            <a:ext cx="8229600" cy="1071570"/>
          </a:xfrm>
        </p:spPr>
        <p:txBody>
          <a:bodyPr>
            <a:normAutofit fontScale="90000"/>
          </a:bodyPr>
          <a:lstStyle/>
          <a:p>
            <a:pPr>
              <a:defRPr/>
            </a:pPr>
            <a:r>
              <a:rPr lang="tr-TR" dirty="0">
                <a:solidFill>
                  <a:schemeClr val="tx1"/>
                </a:solidFill>
              </a:rPr>
              <a:t>DOCUMENTS FOR ACADEMIC STAFF</a:t>
            </a:r>
          </a:p>
        </p:txBody>
      </p:sp>
    </p:spTree>
    <p:extLst>
      <p:ext uri="{BB962C8B-B14F-4D97-AF65-F5344CB8AC3E}">
        <p14:creationId xmlns:p14="http://schemas.microsoft.com/office/powerpoint/2010/main" val="1900818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Aday ÖE f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6200"/>
            <a:ext cx="7056784" cy="678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002" y="1052736"/>
            <a:ext cx="4959927" cy="5561856"/>
          </a:xfrm>
          <a:prstGeom prst="rect">
            <a:avLst/>
          </a:prstGeom>
        </p:spPr>
      </p:pic>
      <p:sp>
        <p:nvSpPr>
          <p:cNvPr id="8" name="Başlık 7"/>
          <p:cNvSpPr>
            <a:spLocks noGrp="1"/>
          </p:cNvSpPr>
          <p:nvPr>
            <p:ph type="title"/>
          </p:nvPr>
        </p:nvSpPr>
        <p:spPr>
          <a:xfrm>
            <a:off x="457200" y="274638"/>
            <a:ext cx="8229600" cy="778098"/>
          </a:xfrm>
        </p:spPr>
        <p:txBody>
          <a:bodyPr/>
          <a:lstStyle/>
          <a:p>
            <a:r>
              <a:rPr lang="tr-TR" dirty="0">
                <a:solidFill>
                  <a:schemeClr val="tx1"/>
                </a:solidFill>
              </a:rPr>
              <a:t>CV</a:t>
            </a:r>
            <a:endParaRPr lang="tr-TR" dirty="0"/>
          </a:p>
        </p:txBody>
      </p:sp>
    </p:spTree>
    <p:extLst>
      <p:ext uri="{BB962C8B-B14F-4D97-AF65-F5344CB8AC3E}">
        <p14:creationId xmlns:p14="http://schemas.microsoft.com/office/powerpoint/2010/main" val="2826402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7" y="404664"/>
            <a:ext cx="5832648" cy="5949280"/>
          </a:xfrm>
          <a:prstGeom prst="rect">
            <a:avLst/>
          </a:prstGeom>
        </p:spPr>
      </p:pic>
    </p:spTree>
    <p:extLst>
      <p:ext uri="{BB962C8B-B14F-4D97-AF65-F5344CB8AC3E}">
        <p14:creationId xmlns:p14="http://schemas.microsoft.com/office/powerpoint/2010/main" val="408337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p:cNvPicPr>
            <a:picLocks noChangeAspect="1" noChangeArrowheads="1"/>
          </p:cNvPicPr>
          <p:nvPr/>
        </p:nvPicPr>
        <p:blipFill>
          <a:blip r:embed="rId2" cstate="screen"/>
          <a:srcRect/>
          <a:stretch>
            <a:fillRect/>
          </a:stretch>
        </p:blipFill>
        <p:spPr bwMode="auto">
          <a:xfrm>
            <a:off x="971550" y="476250"/>
            <a:ext cx="7921625" cy="58324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11 Dikdörtgen"/>
          <p:cNvSpPr>
            <a:spLocks noChangeArrowheads="1"/>
          </p:cNvSpPr>
          <p:nvPr/>
        </p:nvSpPr>
        <p:spPr bwMode="auto">
          <a:xfrm>
            <a:off x="500035" y="357166"/>
            <a:ext cx="8199466" cy="1077218"/>
          </a:xfrm>
          <a:prstGeom prst="rect">
            <a:avLst/>
          </a:prstGeom>
          <a:noFill/>
          <a:ln w="9525">
            <a:noFill/>
            <a:miter lim="800000"/>
            <a:headEnd/>
            <a:tailEnd/>
          </a:ln>
        </p:spPr>
        <p:txBody>
          <a:bodyPr wrap="square">
            <a:spAutoFit/>
          </a:bodyPr>
          <a:lstStyle/>
          <a:p>
            <a:pPr algn="ctr">
              <a:defRPr/>
            </a:pPr>
            <a:endParaRPr lang="tr-TR" sz="3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tr-TR"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809571759"/>
              </p:ext>
            </p:extLst>
          </p:nvPr>
        </p:nvGraphicFramePr>
        <p:xfrm>
          <a:off x="1524000" y="836713"/>
          <a:ext cx="6096000" cy="4586288"/>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015907210"/>
                    </a:ext>
                  </a:extLst>
                </a:gridCol>
                <a:gridCol w="3048000">
                  <a:extLst>
                    <a:ext uri="{9D8B030D-6E8A-4147-A177-3AD203B41FA5}">
                      <a16:colId xmlns="" xmlns:a16="http://schemas.microsoft.com/office/drawing/2014/main" val="350358841"/>
                    </a:ext>
                  </a:extLst>
                </a:gridCol>
              </a:tblGrid>
              <a:tr h="7926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b="1"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a:effectLst>
                            <a:outerShdw blurRad="38100" dist="38100" dir="2700000" algn="tl">
                              <a:srgbClr val="000000">
                                <a:alpha val="43137"/>
                              </a:srgbClr>
                            </a:outerShdw>
                          </a:effectLst>
                          <a:latin typeface="Times New Roman" pitchFamily="18" charset="0"/>
                          <a:cs typeface="Times New Roman" pitchFamily="18" charset="0"/>
                        </a:rPr>
                        <a:t>2016-2017 MEVLANA ACADEMIC CALENDAR</a:t>
                      </a:r>
                    </a:p>
                    <a:p>
                      <a:endParaRPr lang="tr-TR" dirty="0"/>
                    </a:p>
                  </a:txBody>
                  <a:tcPr/>
                </a:tc>
                <a:tc hMerge="1">
                  <a:txBody>
                    <a:bodyPr/>
                    <a:lstStyle/>
                    <a:p>
                      <a:endParaRPr lang="tr-TR" dirty="0"/>
                    </a:p>
                  </a:txBody>
                  <a:tcPr/>
                </a:tc>
                <a:extLst>
                  <a:ext uri="{0D108BD9-81ED-4DB2-BD59-A6C34878D82A}">
                    <a16:rowId xmlns="" xmlns:a16="http://schemas.microsoft.com/office/drawing/2014/main" val="2200664661"/>
                  </a:ext>
                </a:extLst>
              </a:tr>
              <a:tr h="1268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Application </a:t>
                      </a:r>
                      <a:r>
                        <a:rPr lang="tr-TR" dirty="0" err="1" smtClean="0"/>
                        <a:t>Dates</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To</a:t>
                      </a:r>
                      <a:r>
                        <a:rPr lang="tr-TR" baseline="0" dirty="0" smtClean="0"/>
                        <a:t> be </a:t>
                      </a:r>
                      <a:r>
                        <a:rPr lang="tr-TR" baseline="0" dirty="0" err="1" smtClean="0"/>
                        <a:t>announced</a:t>
                      </a:r>
                      <a:r>
                        <a:rPr lang="tr-TR" baseline="0" dirty="0" smtClean="0"/>
                        <a:t> </a:t>
                      </a:r>
                      <a:r>
                        <a:rPr lang="tr-TR" baseline="0" dirty="0" err="1" smtClean="0"/>
                        <a:t>by</a:t>
                      </a:r>
                      <a:r>
                        <a:rPr lang="tr-TR" baseline="0" dirty="0" smtClean="0"/>
                        <a:t> The </a:t>
                      </a:r>
                      <a:r>
                        <a:rPr lang="tr-TR" baseline="0" dirty="0" err="1" smtClean="0"/>
                        <a:t>Council</a:t>
                      </a:r>
                      <a:r>
                        <a:rPr lang="tr-TR" baseline="0" dirty="0" smtClean="0"/>
                        <a:t> of </a:t>
                      </a:r>
                      <a:r>
                        <a:rPr lang="tr-TR" baseline="0" dirty="0" err="1" smtClean="0"/>
                        <a:t>Higher</a:t>
                      </a:r>
                      <a:r>
                        <a:rPr lang="tr-TR" baseline="0" dirty="0" smtClean="0"/>
                        <a:t> </a:t>
                      </a:r>
                      <a:r>
                        <a:rPr lang="tr-TR" baseline="0" dirty="0" err="1" smtClean="0"/>
                        <a:t>Education</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a:t>
                      </a:r>
                      <a:r>
                        <a:rPr lang="tr-TR" sz="1600" baseline="0" dirty="0" smtClean="0">
                          <a:solidFill>
                            <a:srgbClr val="FF0000"/>
                          </a:solidFill>
                        </a:rPr>
                        <a:t>U</a:t>
                      </a:r>
                      <a:r>
                        <a:rPr lang="en-US" sz="1600" baseline="0" dirty="0" err="1" smtClean="0">
                          <a:solidFill>
                            <a:srgbClr val="FF0000"/>
                          </a:solidFill>
                        </a:rPr>
                        <a:t>sually</a:t>
                      </a:r>
                      <a:r>
                        <a:rPr lang="en-US" sz="1600" baseline="0" dirty="0" smtClean="0">
                          <a:solidFill>
                            <a:srgbClr val="FF0000"/>
                          </a:solidFill>
                        </a:rPr>
                        <a:t> between February and March</a:t>
                      </a:r>
                      <a:r>
                        <a:rPr lang="tr-TR" sz="1600" baseline="0" dirty="0" smtClean="0">
                          <a:solidFill>
                            <a:srgbClr val="FF0000"/>
                          </a:solidFill>
                        </a:rPr>
                        <a:t>, </a:t>
                      </a:r>
                      <a:r>
                        <a:rPr lang="tr-TR" sz="1600" baseline="0" dirty="0" err="1" smtClean="0">
                          <a:solidFill>
                            <a:srgbClr val="FF0000"/>
                          </a:solidFill>
                        </a:rPr>
                        <a:t>each</a:t>
                      </a:r>
                      <a:r>
                        <a:rPr lang="tr-TR" sz="1600" baseline="0" dirty="0" smtClean="0">
                          <a:solidFill>
                            <a:srgbClr val="FF0000"/>
                          </a:solidFill>
                        </a:rPr>
                        <a:t> </a:t>
                      </a:r>
                      <a:r>
                        <a:rPr lang="tr-TR" sz="1600" baseline="0" dirty="0" err="1" smtClean="0">
                          <a:solidFill>
                            <a:srgbClr val="FF0000"/>
                          </a:solidFill>
                        </a:rPr>
                        <a:t>year</a:t>
                      </a:r>
                      <a:r>
                        <a:rPr lang="tr-TR" baseline="0" dirty="0" smtClean="0"/>
                        <a:t>)</a:t>
                      </a:r>
                      <a:endParaRPr lang="tr-TR" dirty="0"/>
                    </a:p>
                  </a:txBody>
                  <a:tcPr anchor="ctr"/>
                </a:tc>
                <a:extLst>
                  <a:ext uri="{0D108BD9-81ED-4DB2-BD59-A6C34878D82A}">
                    <a16:rowId xmlns="" xmlns:a16="http://schemas.microsoft.com/office/drawing/2014/main" val="2226772757"/>
                  </a:ext>
                </a:extLst>
              </a:tr>
              <a:tr h="1505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t>Sending</a:t>
                      </a:r>
                      <a:r>
                        <a:rPr lang="tr-TR" dirty="0"/>
                        <a:t> </a:t>
                      </a:r>
                      <a:r>
                        <a:rPr lang="tr-TR" dirty="0" err="1"/>
                        <a:t>the</a:t>
                      </a:r>
                      <a:r>
                        <a:rPr lang="tr-TR" dirty="0"/>
                        <a:t> </a:t>
                      </a:r>
                      <a:r>
                        <a:rPr lang="tr-TR" dirty="0" err="1"/>
                        <a:t>assessment</a:t>
                      </a:r>
                      <a:r>
                        <a:rPr lang="tr-TR" dirty="0"/>
                        <a:t> of </a:t>
                      </a:r>
                      <a:r>
                        <a:rPr lang="tr-TR" dirty="0" err="1"/>
                        <a:t>incoming</a:t>
                      </a:r>
                      <a:r>
                        <a:rPr lang="tr-TR" baseline="0" dirty="0"/>
                        <a:t> </a:t>
                      </a:r>
                      <a:r>
                        <a:rPr lang="tr-TR" baseline="0" dirty="0" err="1"/>
                        <a:t>students</a:t>
                      </a:r>
                      <a:r>
                        <a:rPr lang="tr-TR" baseline="0" dirty="0"/>
                        <a:t> </a:t>
                      </a:r>
                      <a:r>
                        <a:rPr lang="tr-TR" baseline="0" dirty="0" err="1"/>
                        <a:t>and</a:t>
                      </a:r>
                      <a:r>
                        <a:rPr lang="tr-TR" baseline="0" dirty="0"/>
                        <a:t> </a:t>
                      </a:r>
                      <a:r>
                        <a:rPr lang="tr-TR" baseline="0" dirty="0" err="1"/>
                        <a:t>academic</a:t>
                      </a:r>
                      <a:r>
                        <a:rPr lang="tr-TR" baseline="0" dirty="0"/>
                        <a:t> </a:t>
                      </a:r>
                      <a:r>
                        <a:rPr lang="tr-TR" baseline="0" dirty="0" err="1"/>
                        <a:t>staff</a:t>
                      </a:r>
                      <a:r>
                        <a:rPr lang="tr-TR" baseline="0" dirty="0"/>
                        <a:t> </a:t>
                      </a:r>
                      <a:r>
                        <a:rPr lang="tr-TR" dirty="0" err="1"/>
                        <a:t>to</a:t>
                      </a:r>
                      <a:r>
                        <a:rPr lang="tr-TR" dirty="0"/>
                        <a:t> SDU Mevlana Office</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To</a:t>
                      </a:r>
                      <a:r>
                        <a:rPr lang="tr-TR" baseline="0" dirty="0" smtClean="0"/>
                        <a:t> be </a:t>
                      </a:r>
                      <a:r>
                        <a:rPr lang="tr-TR" baseline="0" dirty="0" err="1" smtClean="0"/>
                        <a:t>announced</a:t>
                      </a:r>
                      <a:r>
                        <a:rPr lang="tr-TR" baseline="0" dirty="0" smtClean="0"/>
                        <a:t> </a:t>
                      </a:r>
                      <a:r>
                        <a:rPr lang="tr-TR" baseline="0" dirty="0" err="1" smtClean="0"/>
                        <a:t>by</a:t>
                      </a:r>
                      <a:r>
                        <a:rPr lang="tr-TR" baseline="0" dirty="0" smtClean="0"/>
                        <a:t> The </a:t>
                      </a:r>
                      <a:r>
                        <a:rPr lang="tr-TR" baseline="0" dirty="0" err="1" smtClean="0"/>
                        <a:t>Council</a:t>
                      </a:r>
                      <a:r>
                        <a:rPr lang="tr-TR" baseline="0" dirty="0" smtClean="0"/>
                        <a:t> of </a:t>
                      </a:r>
                      <a:r>
                        <a:rPr lang="tr-TR" baseline="0" dirty="0" err="1" smtClean="0"/>
                        <a:t>Higher</a:t>
                      </a:r>
                      <a:r>
                        <a:rPr lang="tr-TR" baseline="0" dirty="0" smtClean="0"/>
                        <a:t> </a:t>
                      </a:r>
                      <a:r>
                        <a:rPr lang="tr-TR" baseline="0" dirty="0" err="1" smtClean="0"/>
                        <a:t>Education</a:t>
                      </a: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a:t>
                      </a:r>
                      <a:r>
                        <a:rPr lang="tr-TR" sz="1600" baseline="0" dirty="0" smtClean="0">
                          <a:solidFill>
                            <a:srgbClr val="FF0000"/>
                          </a:solidFill>
                        </a:rPr>
                        <a:t>U</a:t>
                      </a:r>
                      <a:r>
                        <a:rPr lang="en-US" sz="1600" baseline="0" dirty="0" err="1" smtClean="0">
                          <a:solidFill>
                            <a:srgbClr val="FF0000"/>
                          </a:solidFill>
                        </a:rPr>
                        <a:t>sually</a:t>
                      </a:r>
                      <a:r>
                        <a:rPr lang="en-US" sz="1600" baseline="0" dirty="0" smtClean="0">
                          <a:solidFill>
                            <a:srgbClr val="FF0000"/>
                          </a:solidFill>
                        </a:rPr>
                        <a:t> between February and March</a:t>
                      </a:r>
                      <a:r>
                        <a:rPr lang="tr-TR" sz="1600" baseline="0" dirty="0" smtClean="0">
                          <a:solidFill>
                            <a:srgbClr val="FF0000"/>
                          </a:solidFill>
                        </a:rPr>
                        <a:t>, </a:t>
                      </a:r>
                      <a:r>
                        <a:rPr lang="tr-TR" sz="1600" baseline="0" dirty="0" err="1" smtClean="0">
                          <a:solidFill>
                            <a:srgbClr val="FF0000"/>
                          </a:solidFill>
                        </a:rPr>
                        <a:t>each</a:t>
                      </a:r>
                      <a:r>
                        <a:rPr lang="tr-TR" sz="1600" baseline="0" dirty="0" smtClean="0">
                          <a:solidFill>
                            <a:srgbClr val="FF0000"/>
                          </a:solidFill>
                        </a:rPr>
                        <a:t> </a:t>
                      </a:r>
                      <a:r>
                        <a:rPr lang="tr-TR" sz="1600" baseline="0" dirty="0" err="1" smtClean="0">
                          <a:solidFill>
                            <a:srgbClr val="FF0000"/>
                          </a:solidFill>
                        </a:rPr>
                        <a:t>year</a:t>
                      </a:r>
                      <a:r>
                        <a:rPr lang="tr-TR" baseline="0" dirty="0" smtClean="0"/>
                        <a:t>)</a:t>
                      </a:r>
                      <a:endParaRPr lang="tr-TR" dirty="0" smtClean="0"/>
                    </a:p>
                    <a:p>
                      <a:endParaRPr lang="tr-TR" dirty="0"/>
                    </a:p>
                  </a:txBody>
                  <a:tcPr anchor="ctr"/>
                </a:tc>
                <a:extLst>
                  <a:ext uri="{0D108BD9-81ED-4DB2-BD59-A6C34878D82A}">
                    <a16:rowId xmlns="" xmlns:a16="http://schemas.microsoft.com/office/drawing/2014/main" val="2221115131"/>
                  </a:ext>
                </a:extLst>
              </a:tr>
              <a:tr h="897768">
                <a:tc gridSpan="2">
                  <a:txBody>
                    <a:bodyPr/>
                    <a:lstStyle/>
                    <a:p>
                      <a:endParaRPr lang="tr-TR" dirty="0"/>
                    </a:p>
                  </a:txBody>
                  <a:tcPr/>
                </a:tc>
                <a:tc hMerge="1">
                  <a:txBody>
                    <a:bodyPr/>
                    <a:lstStyle/>
                    <a:p>
                      <a:endParaRPr lang="tr-TR" dirty="0"/>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idx="4294967295"/>
          </p:nvPr>
        </p:nvSpPr>
        <p:spPr>
          <a:xfrm>
            <a:off x="0" y="285750"/>
            <a:ext cx="7353300" cy="766763"/>
          </a:xfrm>
        </p:spPr>
        <p:txBody>
          <a:bodyPr bIns="91440" anchor="b">
            <a:noAutofit/>
          </a:bodyPr>
          <a:lstStyle/>
          <a:p>
            <a:pPr>
              <a:defRPr/>
            </a:pPr>
            <a:r>
              <a:rPr lang="en-US" sz="3600" dirty="0">
                <a:solidFill>
                  <a:schemeClr val="tx1"/>
                </a:solidFill>
                <a:latin typeface="Times New Roman" pitchFamily="18" charset="0"/>
                <a:cs typeface="Times New Roman" pitchFamily="18" charset="0"/>
              </a:rPr>
              <a:t>FACULT</a:t>
            </a:r>
            <a:r>
              <a:rPr lang="tr-TR" sz="3600" dirty="0">
                <a:solidFill>
                  <a:schemeClr val="tx1"/>
                </a:solidFill>
                <a:latin typeface="Times New Roman" pitchFamily="18" charset="0"/>
                <a:cs typeface="Times New Roman" pitchFamily="18" charset="0"/>
              </a:rPr>
              <a:t>I</a:t>
            </a:r>
            <a:r>
              <a:rPr lang="en-US" sz="3600" dirty="0">
                <a:solidFill>
                  <a:schemeClr val="tx1"/>
                </a:solidFill>
                <a:latin typeface="Times New Roman" pitchFamily="18" charset="0"/>
                <a:cs typeface="Times New Roman" pitchFamily="18" charset="0"/>
              </a:rPr>
              <a:t>ES</a:t>
            </a:r>
            <a:r>
              <a:rPr lang="tr-TR" sz="3600" dirty="0">
                <a:solidFill>
                  <a:schemeClr val="tx1"/>
                </a:solidFill>
                <a:latin typeface="Times New Roman" pitchFamily="18" charset="0"/>
                <a:cs typeface="Times New Roman" pitchFamily="18" charset="0"/>
              </a:rPr>
              <a:t> IN </a:t>
            </a:r>
            <a:r>
              <a:rPr lang="tr-TR" sz="3600" dirty="0" smtClean="0">
                <a:solidFill>
                  <a:schemeClr val="tx1"/>
                </a:solidFill>
                <a:latin typeface="Times New Roman" pitchFamily="18" charset="0"/>
                <a:cs typeface="Times New Roman" pitchFamily="18" charset="0"/>
              </a:rPr>
              <a:t>IUAS</a:t>
            </a:r>
            <a:endParaRPr lang="en-US" sz="3600" dirty="0">
              <a:solidFill>
                <a:schemeClr val="tx1"/>
              </a:solidFill>
              <a:latin typeface="Times New Roman" pitchFamily="18" charset="0"/>
              <a:cs typeface="Times New Roman" pitchFamily="18" charset="0"/>
            </a:endParaRPr>
          </a:p>
        </p:txBody>
      </p:sp>
      <p:sp>
        <p:nvSpPr>
          <p:cNvPr id="21507" name="Metin Yer Tutucusu 2"/>
          <p:cNvSpPr>
            <a:spLocks noGrp="1"/>
          </p:cNvSpPr>
          <p:nvPr>
            <p:ph type="body" idx="4294967295"/>
          </p:nvPr>
        </p:nvSpPr>
        <p:spPr>
          <a:xfrm>
            <a:off x="0" y="1268413"/>
            <a:ext cx="3959225" cy="4752975"/>
          </a:xfrm>
        </p:spPr>
        <p:txBody>
          <a:bodyPr/>
          <a:lstStyle/>
          <a:p>
            <a:pPr marL="274638" indent="-274638">
              <a:lnSpc>
                <a:spcPct val="90000"/>
              </a:lnSpc>
              <a:buClr>
                <a:schemeClr val="accent6"/>
              </a:buClr>
              <a:buSzPct val="78000"/>
              <a:buFont typeface="Franklin Gothic Book" pitchFamily="34" charset="0"/>
              <a:buAutoNum type="arabicPeriod"/>
            </a:pPr>
            <a:r>
              <a:rPr lang="en-US" altLang="tr-TR" sz="2400" dirty="0">
                <a:latin typeface="Times New Roman" pitchFamily="18" charset="0"/>
                <a:cs typeface="Times New Roman" pitchFamily="18" charset="0"/>
              </a:rPr>
              <a:t>Faculty of Agricultural Sciences and Technologies (formerly named as Faculty of Agriculture), </a:t>
            </a:r>
            <a:endParaRPr lang="tr-TR" altLang="tr-TR" sz="2400" dirty="0" smtClean="0">
              <a:latin typeface="Times New Roman" pitchFamily="18" charset="0"/>
              <a:cs typeface="Times New Roman" pitchFamily="18" charset="0"/>
            </a:endParaRPr>
          </a:p>
          <a:p>
            <a:pPr marL="274638" indent="-274638">
              <a:lnSpc>
                <a:spcPct val="90000"/>
              </a:lnSpc>
              <a:buClr>
                <a:schemeClr val="accent6"/>
              </a:buClr>
              <a:buSzPct val="78000"/>
              <a:buFont typeface="Franklin Gothic Book" pitchFamily="34" charset="0"/>
              <a:buAutoNum type="arabicPeriod"/>
            </a:pPr>
            <a:r>
              <a:rPr lang="en-US" altLang="tr-TR" sz="2400" dirty="0" smtClean="0">
                <a:latin typeface="Times New Roman" pitchFamily="18" charset="0"/>
                <a:cs typeface="Times New Roman" pitchFamily="18" charset="0"/>
              </a:rPr>
              <a:t>Faculty </a:t>
            </a:r>
            <a:r>
              <a:rPr lang="en-US" altLang="tr-TR" sz="2400" dirty="0">
                <a:latin typeface="Times New Roman" pitchFamily="18" charset="0"/>
                <a:cs typeface="Times New Roman" pitchFamily="18" charset="0"/>
              </a:rPr>
              <a:t>of Forestry, </a:t>
            </a:r>
            <a:endParaRPr lang="tr-TR" altLang="tr-TR" sz="2400" dirty="0" smtClean="0">
              <a:latin typeface="Times New Roman" pitchFamily="18" charset="0"/>
              <a:cs typeface="Times New Roman" pitchFamily="18" charset="0"/>
            </a:endParaRPr>
          </a:p>
          <a:p>
            <a:pPr marL="274638" indent="-274638">
              <a:lnSpc>
                <a:spcPct val="90000"/>
              </a:lnSpc>
              <a:buClr>
                <a:schemeClr val="accent6"/>
              </a:buClr>
              <a:buSzPct val="78000"/>
              <a:buFont typeface="Franklin Gothic Book" pitchFamily="34" charset="0"/>
              <a:buAutoNum type="arabicPeriod"/>
            </a:pPr>
            <a:r>
              <a:rPr lang="en-US" altLang="tr-TR" sz="2400" dirty="0" smtClean="0">
                <a:latin typeface="Times New Roman" pitchFamily="18" charset="0"/>
                <a:cs typeface="Times New Roman" pitchFamily="18" charset="0"/>
              </a:rPr>
              <a:t>Faculty </a:t>
            </a:r>
            <a:r>
              <a:rPr lang="en-US" altLang="tr-TR" sz="2400" dirty="0">
                <a:latin typeface="Times New Roman" pitchFamily="18" charset="0"/>
                <a:cs typeface="Times New Roman" pitchFamily="18" charset="0"/>
              </a:rPr>
              <a:t>of </a:t>
            </a:r>
            <a:r>
              <a:rPr lang="en-US" altLang="tr-TR" sz="2400" dirty="0" smtClean="0">
                <a:latin typeface="Times New Roman" pitchFamily="18" charset="0"/>
                <a:cs typeface="Times New Roman" pitchFamily="18" charset="0"/>
              </a:rPr>
              <a:t>Technology</a:t>
            </a:r>
            <a:r>
              <a:rPr lang="tr-TR" altLang="tr-TR" sz="2400" dirty="0" smtClean="0">
                <a:latin typeface="Times New Roman" pitchFamily="18" charset="0"/>
                <a:cs typeface="Times New Roman" pitchFamily="18" charset="0"/>
              </a:rPr>
              <a:t>, </a:t>
            </a:r>
          </a:p>
          <a:p>
            <a:pPr marL="274638" indent="-274638">
              <a:lnSpc>
                <a:spcPct val="90000"/>
              </a:lnSpc>
              <a:buClr>
                <a:schemeClr val="accent6"/>
              </a:buClr>
              <a:buSzPct val="78000"/>
              <a:buFont typeface="Franklin Gothic Book" pitchFamily="34" charset="0"/>
              <a:buAutoNum type="arabicPeriod"/>
            </a:pPr>
            <a:r>
              <a:rPr lang="en-US" altLang="tr-TR" sz="2400" dirty="0" smtClean="0">
                <a:latin typeface="Times New Roman" pitchFamily="18" charset="0"/>
                <a:cs typeface="Times New Roman" pitchFamily="18" charset="0"/>
              </a:rPr>
              <a:t>Faculty </a:t>
            </a:r>
            <a:r>
              <a:rPr lang="en-US" altLang="tr-TR" sz="2400" dirty="0">
                <a:latin typeface="Times New Roman" pitchFamily="18" charset="0"/>
                <a:cs typeface="Times New Roman" pitchFamily="18" charset="0"/>
              </a:rPr>
              <a:t>of </a:t>
            </a:r>
            <a:r>
              <a:rPr lang="en-US" altLang="tr-TR" sz="2400" dirty="0" err="1" smtClean="0">
                <a:latin typeface="Times New Roman" pitchFamily="18" charset="0"/>
                <a:cs typeface="Times New Roman" pitchFamily="18" charset="0"/>
              </a:rPr>
              <a:t>Eğirdir</a:t>
            </a:r>
            <a:r>
              <a:rPr lang="tr-TR" altLang="tr-TR" sz="2400" dirty="0" smtClean="0">
                <a:latin typeface="Times New Roman" pitchFamily="18" charset="0"/>
                <a:cs typeface="Times New Roman" pitchFamily="18" charset="0"/>
              </a:rPr>
              <a:t> </a:t>
            </a:r>
            <a:r>
              <a:rPr lang="en-US" altLang="tr-TR" sz="2400" dirty="0" smtClean="0">
                <a:latin typeface="Times New Roman" pitchFamily="18" charset="0"/>
                <a:cs typeface="Times New Roman" pitchFamily="18" charset="0"/>
              </a:rPr>
              <a:t>Aquaculture</a:t>
            </a:r>
            <a:endParaRPr lang="tr-TR" altLang="tr-TR" sz="2400" dirty="0" smtClean="0">
              <a:latin typeface="Times New Roman" pitchFamily="18" charset="0"/>
              <a:cs typeface="Times New Roman" pitchFamily="18" charset="0"/>
            </a:endParaRPr>
          </a:p>
          <a:p>
            <a:pPr marL="274638" indent="-274638">
              <a:lnSpc>
                <a:spcPct val="90000"/>
              </a:lnSpc>
              <a:buClr>
                <a:schemeClr val="accent6"/>
              </a:buClr>
              <a:buSzPct val="78000"/>
              <a:buFont typeface="Franklin Gothic Book" pitchFamily="34" charset="0"/>
              <a:buAutoNum type="arabicPeriod"/>
            </a:pPr>
            <a:r>
              <a:rPr lang="tr-TR" sz="2400" kern="0" dirty="0" err="1">
                <a:latin typeface="Times New Roman" pitchFamily="18" charset="0"/>
                <a:cs typeface="Times New Roman" pitchFamily="18" charset="0"/>
              </a:rPr>
              <a:t>Faculty</a:t>
            </a:r>
            <a:r>
              <a:rPr lang="tr-TR" sz="2400" kern="0" dirty="0">
                <a:latin typeface="Times New Roman" pitchFamily="18" charset="0"/>
                <a:cs typeface="Times New Roman" pitchFamily="18" charset="0"/>
              </a:rPr>
              <a:t> of </a:t>
            </a:r>
            <a:r>
              <a:rPr lang="tr-TR" sz="2400" kern="0" dirty="0" err="1">
                <a:latin typeface="Times New Roman" pitchFamily="18" charset="0"/>
                <a:cs typeface="Times New Roman" pitchFamily="18" charset="0"/>
              </a:rPr>
              <a:t>Bussiness</a:t>
            </a:r>
            <a:endParaRPr lang="tr-TR" sz="2400" kern="0" dirty="0">
              <a:solidFill>
                <a:srgbClr val="898989"/>
              </a:solidFill>
            </a:endParaRPr>
          </a:p>
          <a:p>
            <a:pPr marL="274638" indent="-274638">
              <a:lnSpc>
                <a:spcPct val="90000"/>
              </a:lnSpc>
              <a:buClr>
                <a:schemeClr val="accent6"/>
              </a:buClr>
              <a:buSzPct val="78000"/>
              <a:buFont typeface="Franklin Gothic Book" pitchFamily="34" charset="0"/>
              <a:buAutoNum type="arabicPeriod"/>
            </a:pPr>
            <a:endParaRPr lang="tr-TR" altLang="tr-TR" sz="2400" dirty="0" smtClean="0">
              <a:latin typeface="Times New Roman" pitchFamily="18" charset="0"/>
              <a:cs typeface="Times New Roman" pitchFamily="18" charset="0"/>
            </a:endParaRPr>
          </a:p>
          <a:p>
            <a:pPr marL="274638" indent="-274638">
              <a:lnSpc>
                <a:spcPct val="90000"/>
              </a:lnSpc>
              <a:buClr>
                <a:schemeClr val="accent6"/>
              </a:buClr>
              <a:buSzPct val="78000"/>
              <a:buFont typeface="Franklin Gothic Book" pitchFamily="34" charset="0"/>
              <a:buAutoNum type="arabicPeriod"/>
            </a:pPr>
            <a:endParaRPr lang="tr-TR" altLang="tr-TR" sz="2400" dirty="0">
              <a:solidFill>
                <a:srgbClr val="898989"/>
              </a:solidFill>
            </a:endParaRPr>
          </a:p>
          <a:p>
            <a:pPr marL="274638" indent="-274638" eaLnBrk="1" hangingPunct="1">
              <a:lnSpc>
                <a:spcPct val="90000"/>
              </a:lnSpc>
            </a:pPr>
            <a:endParaRPr lang="en-US" altLang="tr-TR" sz="3000" dirty="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11 Dikdörtgen"/>
          <p:cNvSpPr>
            <a:spLocks noChangeArrowheads="1"/>
          </p:cNvSpPr>
          <p:nvPr/>
        </p:nvSpPr>
        <p:spPr bwMode="auto">
          <a:xfrm>
            <a:off x="642910" y="571480"/>
            <a:ext cx="7962927" cy="646331"/>
          </a:xfrm>
          <a:prstGeom prst="rect">
            <a:avLst/>
          </a:prstGeom>
          <a:noFill/>
          <a:ln w="9525">
            <a:noFill/>
            <a:miter lim="800000"/>
            <a:headEnd/>
            <a:tailEnd/>
          </a:ln>
        </p:spPr>
        <p:txBody>
          <a:bodyPr wrap="square">
            <a:spAutoFit/>
          </a:bodyPr>
          <a:lstStyle/>
          <a:p>
            <a:pPr algn="ct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DURATION OF EXCHANGE:</a:t>
            </a:r>
            <a:endPar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pic>
        <p:nvPicPr>
          <p:cNvPr id="44037" name="Picture 7" descr="C:\Users\SONY\Desktop\Time-Travel-2.jpeg"/>
          <p:cNvPicPr>
            <a:picLocks noChangeAspect="1" noChangeArrowheads="1"/>
          </p:cNvPicPr>
          <p:nvPr/>
        </p:nvPicPr>
        <p:blipFill>
          <a:blip r:embed="rId3" cstate="screen"/>
          <a:srcRect/>
          <a:stretch>
            <a:fillRect/>
          </a:stretch>
        </p:blipFill>
        <p:spPr bwMode="auto">
          <a:xfrm>
            <a:off x="571472" y="1773238"/>
            <a:ext cx="8358245" cy="4441844"/>
          </a:xfrm>
          <a:prstGeom prst="rect">
            <a:avLst/>
          </a:prstGeom>
          <a:noFill/>
          <a:ln w="9525">
            <a:noFill/>
            <a:miter lim="800000"/>
            <a:headEnd/>
            <a:tailEnd/>
          </a:ln>
        </p:spPr>
      </p:pic>
      <p:graphicFrame>
        <p:nvGraphicFramePr>
          <p:cNvPr id="10" name="Diyagram 1"/>
          <p:cNvGraphicFramePr/>
          <p:nvPr>
            <p:extLst>
              <p:ext uri="{D42A27DB-BD31-4B8C-83A1-F6EECF244321}">
                <p14:modId xmlns:p14="http://schemas.microsoft.com/office/powerpoint/2010/main" val="1683183478"/>
              </p:ext>
            </p:extLst>
          </p:nvPr>
        </p:nvGraphicFramePr>
        <p:xfrm>
          <a:off x="428596" y="1643051"/>
          <a:ext cx="8358246" cy="3802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1182"/>
            <a:ext cx="8229600" cy="1131910"/>
          </a:xfrm>
        </p:spPr>
        <p:txBody>
          <a:bodyPr/>
          <a:lstStyle/>
          <a:p>
            <a:pPr algn="ctr">
              <a:defRPr/>
            </a:pPr>
            <a:r>
              <a:rPr lang="tr-TR" dirty="0" err="1">
                <a:solidFill>
                  <a:schemeClr val="tx1"/>
                </a:solidFill>
              </a:rPr>
              <a:t>Finantial</a:t>
            </a:r>
            <a:r>
              <a:rPr lang="tr-TR" dirty="0">
                <a:solidFill>
                  <a:schemeClr val="tx1"/>
                </a:solidFill>
              </a:rPr>
              <a:t> S</a:t>
            </a:r>
            <a:r>
              <a:rPr lang="en-US" dirty="0" err="1">
                <a:solidFill>
                  <a:schemeClr val="tx1"/>
                </a:solidFill>
              </a:rPr>
              <a:t>upports</a:t>
            </a:r>
            <a:endParaRPr lang="en-US" dirty="0">
              <a:solidFill>
                <a:schemeClr val="tx1"/>
              </a:solidFill>
            </a:endParaRPr>
          </a:p>
        </p:txBody>
      </p:sp>
      <p:graphicFrame>
        <p:nvGraphicFramePr>
          <p:cNvPr id="6" name="3 İçerik Yer Tutucusu"/>
          <p:cNvGraphicFramePr>
            <a:graphicFrameLocks/>
          </p:cNvGraphicFramePr>
          <p:nvPr>
            <p:extLst>
              <p:ext uri="{D42A27DB-BD31-4B8C-83A1-F6EECF244321}">
                <p14:modId xmlns:p14="http://schemas.microsoft.com/office/powerpoint/2010/main" val="1855100430"/>
              </p:ext>
            </p:extLst>
          </p:nvPr>
        </p:nvGraphicFramePr>
        <p:xfrm>
          <a:off x="1115616" y="692696"/>
          <a:ext cx="6696744" cy="2402582"/>
        </p:xfrm>
        <a:graphic>
          <a:graphicData uri="http://schemas.openxmlformats.org/drawingml/2006/table">
            <a:tbl>
              <a:tblPr firstRow="1" bandRow="1">
                <a:tableStyleId>{5C22544A-7EE6-4342-B048-85BDC9FD1C3A}</a:tableStyleId>
              </a:tblPr>
              <a:tblGrid>
                <a:gridCol w="1841605">
                  <a:extLst>
                    <a:ext uri="{9D8B030D-6E8A-4147-A177-3AD203B41FA5}">
                      <a16:colId xmlns="" xmlns:a16="http://schemas.microsoft.com/office/drawing/2014/main" val="20000"/>
                    </a:ext>
                  </a:extLst>
                </a:gridCol>
                <a:gridCol w="2260150">
                  <a:extLst>
                    <a:ext uri="{9D8B030D-6E8A-4147-A177-3AD203B41FA5}">
                      <a16:colId xmlns="" xmlns:a16="http://schemas.microsoft.com/office/drawing/2014/main" val="20001"/>
                    </a:ext>
                  </a:extLst>
                </a:gridCol>
                <a:gridCol w="2594989">
                  <a:extLst>
                    <a:ext uri="{9D8B030D-6E8A-4147-A177-3AD203B41FA5}">
                      <a16:colId xmlns="" xmlns:a16="http://schemas.microsoft.com/office/drawing/2014/main" val="20002"/>
                    </a:ext>
                  </a:extLst>
                </a:gridCol>
              </a:tblGrid>
              <a:tr h="744083">
                <a:tc>
                  <a:txBody>
                    <a:bodyPr/>
                    <a:lstStyle/>
                    <a:p>
                      <a:pPr algn="ctr"/>
                      <a:r>
                        <a:rPr lang="tr-TR" sz="1800" dirty="0" err="1"/>
                        <a:t>For</a:t>
                      </a:r>
                      <a:r>
                        <a:rPr lang="tr-TR" sz="1800" dirty="0"/>
                        <a:t> </a:t>
                      </a:r>
                      <a:r>
                        <a:rPr lang="tr-TR" sz="1800" dirty="0" smtClean="0"/>
                        <a:t>2018-2019</a:t>
                      </a:r>
                      <a:r>
                        <a:rPr lang="tr-TR" sz="1800" baseline="0" dirty="0" smtClean="0"/>
                        <a:t> </a:t>
                      </a:r>
                      <a:r>
                        <a:rPr lang="tr-TR" sz="1800" baseline="0" dirty="0" err="1"/>
                        <a:t>Academic</a:t>
                      </a:r>
                      <a:r>
                        <a:rPr lang="tr-TR" sz="1800" baseline="0" dirty="0"/>
                        <a:t> </a:t>
                      </a:r>
                      <a:r>
                        <a:rPr lang="tr-TR" sz="1800" baseline="0" dirty="0" err="1"/>
                        <a:t>Year</a:t>
                      </a:r>
                      <a:endParaRPr lang="tr-TR" sz="1800" dirty="0"/>
                    </a:p>
                  </a:txBody>
                  <a:tcPr marL="91446" marR="91446" marT="45728" marB="45728"/>
                </a:tc>
                <a:tc>
                  <a:txBody>
                    <a:bodyPr/>
                    <a:lstStyle/>
                    <a:p>
                      <a:pPr algn="ctr"/>
                      <a:r>
                        <a:rPr lang="tr-TR" sz="1800" dirty="0"/>
                        <a:t>PAYMENT</a:t>
                      </a:r>
                    </a:p>
                    <a:p>
                      <a:pPr algn="ctr"/>
                      <a:r>
                        <a:rPr lang="tr-TR" sz="1800" dirty="0"/>
                        <a:t>(month/day)</a:t>
                      </a:r>
                    </a:p>
                  </a:txBody>
                  <a:tcPr marL="91446" marR="91446" marT="45728" marB="45728"/>
                </a:tc>
                <a:tc>
                  <a:txBody>
                    <a:bodyPr/>
                    <a:lstStyle/>
                    <a:p>
                      <a:pPr algn="ctr"/>
                      <a:r>
                        <a:rPr lang="tr-TR" sz="1800" dirty="0"/>
                        <a:t>TRAVEL</a:t>
                      </a:r>
                      <a:r>
                        <a:rPr lang="tr-TR" sz="1800" baseline="0" dirty="0"/>
                        <a:t> PAYMENT (MAX)</a:t>
                      </a:r>
                      <a:endParaRPr lang="tr-TR" sz="1800" dirty="0"/>
                    </a:p>
                  </a:txBody>
                  <a:tcPr marL="91446" marR="91446" marT="45728" marB="45728"/>
                </a:tc>
                <a:extLst>
                  <a:ext uri="{0D108BD9-81ED-4DB2-BD59-A6C34878D82A}">
                    <a16:rowId xmlns="" xmlns:a16="http://schemas.microsoft.com/office/drawing/2014/main" val="10000"/>
                  </a:ext>
                </a:extLst>
              </a:tr>
              <a:tr h="744083">
                <a:tc>
                  <a:txBody>
                    <a:bodyPr/>
                    <a:lstStyle/>
                    <a:p>
                      <a:r>
                        <a:rPr lang="tr-TR" sz="1800" dirty="0"/>
                        <a:t>INCOMING STUDENTS </a:t>
                      </a:r>
                      <a:r>
                        <a:rPr lang="tr-TR" sz="1800" dirty="0">
                          <a:solidFill>
                            <a:srgbClr val="FF0000"/>
                          </a:solidFill>
                        </a:rPr>
                        <a:t>*</a:t>
                      </a:r>
                    </a:p>
                  </a:txBody>
                  <a:tcPr marL="91446" marR="91446" marT="45728" marB="45728" anchor="ctr">
                    <a:solidFill>
                      <a:srgbClr val="5B8AF3"/>
                    </a:solidFill>
                  </a:tcPr>
                </a:tc>
                <a:tc>
                  <a:txBody>
                    <a:bodyPr/>
                    <a:lstStyle/>
                    <a:p>
                      <a:pPr algn="ctr"/>
                      <a:r>
                        <a:rPr lang="tr-TR" sz="1800" dirty="0" smtClean="0"/>
                        <a:t>1100 </a:t>
                      </a:r>
                      <a:r>
                        <a:rPr kumimoji="0" lang="tr-TR" sz="1800" kern="1200" dirty="0" smtClean="0">
                          <a:solidFill>
                            <a:schemeClr val="dk1"/>
                          </a:solidFill>
                          <a:latin typeface="+mn-lt"/>
                          <a:ea typeface="+mn-ea"/>
                          <a:cs typeface="+mn-cs"/>
                        </a:rPr>
                        <a:t>TL – 1300TL (</a:t>
                      </a:r>
                      <a:r>
                        <a:rPr kumimoji="0" lang="tr-TR" sz="1800" kern="1200" dirty="0" err="1" smtClean="0">
                          <a:solidFill>
                            <a:schemeClr val="dk1"/>
                          </a:solidFill>
                          <a:latin typeface="+mn-lt"/>
                          <a:ea typeface="+mn-ea"/>
                          <a:cs typeface="+mn-cs"/>
                        </a:rPr>
                        <a:t>per</a:t>
                      </a:r>
                      <a:r>
                        <a:rPr kumimoji="0" lang="tr-TR" sz="1800" kern="1200" dirty="0" smtClean="0">
                          <a:solidFill>
                            <a:schemeClr val="dk1"/>
                          </a:solidFill>
                          <a:latin typeface="+mn-lt"/>
                          <a:ea typeface="+mn-ea"/>
                          <a:cs typeface="+mn-cs"/>
                        </a:rPr>
                        <a:t> </a:t>
                      </a:r>
                      <a:r>
                        <a:rPr kumimoji="0" lang="tr-TR" sz="1800" kern="1200" dirty="0" err="1">
                          <a:solidFill>
                            <a:schemeClr val="dk1"/>
                          </a:solidFill>
                          <a:latin typeface="+mn-lt"/>
                          <a:ea typeface="+mn-ea"/>
                          <a:cs typeface="+mn-cs"/>
                        </a:rPr>
                        <a:t>month</a:t>
                      </a:r>
                      <a:r>
                        <a:rPr kumimoji="0" lang="tr-TR" sz="1800" kern="1200" dirty="0">
                          <a:solidFill>
                            <a:schemeClr val="dk1"/>
                          </a:solidFill>
                          <a:latin typeface="+mn-lt"/>
                          <a:ea typeface="+mn-ea"/>
                          <a:cs typeface="+mn-cs"/>
                        </a:rPr>
                        <a:t>)</a:t>
                      </a:r>
                    </a:p>
                  </a:txBody>
                  <a:tcPr marL="91446" marR="91446" marT="45728" marB="45728" anchor="ctr">
                    <a:solidFill>
                      <a:srgbClr val="5B8AF3"/>
                    </a:solidFill>
                  </a:tcPr>
                </a:tc>
                <a:tc>
                  <a:txBody>
                    <a:bodyPr/>
                    <a:lstStyle/>
                    <a:p>
                      <a:pPr algn="ctr"/>
                      <a:r>
                        <a:rPr lang="tr-TR" sz="1800" dirty="0"/>
                        <a:t>-</a:t>
                      </a:r>
                    </a:p>
                  </a:txBody>
                  <a:tcPr marL="91446" marR="91446" marT="45728" marB="45728" anchor="ctr">
                    <a:solidFill>
                      <a:srgbClr val="5B8AF3"/>
                    </a:solidFill>
                  </a:tcPr>
                </a:tc>
                <a:extLst>
                  <a:ext uri="{0D108BD9-81ED-4DB2-BD59-A6C34878D82A}">
                    <a16:rowId xmlns="" xmlns:a16="http://schemas.microsoft.com/office/drawing/2014/main" val="10001"/>
                  </a:ext>
                </a:extLst>
              </a:tr>
              <a:tr h="744083">
                <a:tc>
                  <a:txBody>
                    <a:bodyPr/>
                    <a:lstStyle/>
                    <a:p>
                      <a:r>
                        <a:rPr lang="tr-TR" sz="1800" dirty="0"/>
                        <a:t>INCOMING ACADEMIC STAFF</a:t>
                      </a:r>
                    </a:p>
                  </a:txBody>
                  <a:tcPr marL="91446" marR="91446" marT="45728" marB="45728" anchor="ctr">
                    <a:solidFill>
                      <a:srgbClr val="5B8AF3"/>
                    </a:solidFill>
                  </a:tcPr>
                </a:tc>
                <a:tc>
                  <a:txBody>
                    <a:bodyPr/>
                    <a:lstStyle/>
                    <a:p>
                      <a:pPr algn="ctr"/>
                      <a:r>
                        <a:rPr lang="tr-TR" sz="1800" dirty="0"/>
                        <a:t>~40</a:t>
                      </a:r>
                      <a:r>
                        <a:rPr lang="tr-TR" sz="1800" baseline="0" dirty="0"/>
                        <a:t> </a:t>
                      </a:r>
                      <a:r>
                        <a:rPr lang="tr-TR" sz="1800" dirty="0"/>
                        <a:t>-</a:t>
                      </a:r>
                      <a:r>
                        <a:rPr lang="tr-TR" sz="1800" baseline="0" dirty="0"/>
                        <a:t> 50 TL</a:t>
                      </a:r>
                      <a:r>
                        <a:rPr lang="tr-TR" sz="1800" dirty="0"/>
                        <a:t> (</a:t>
                      </a:r>
                      <a:r>
                        <a:rPr kumimoji="0" lang="tr-TR" sz="1800" kern="1200" dirty="0" err="1">
                          <a:solidFill>
                            <a:schemeClr val="dk1"/>
                          </a:solidFill>
                          <a:latin typeface="+mn-lt"/>
                          <a:ea typeface="+mn-ea"/>
                          <a:cs typeface="+mn-cs"/>
                        </a:rPr>
                        <a:t>per</a:t>
                      </a:r>
                      <a:r>
                        <a:rPr kumimoji="0" lang="tr-TR" sz="1800" kern="1200" dirty="0">
                          <a:solidFill>
                            <a:schemeClr val="dk1"/>
                          </a:solidFill>
                          <a:latin typeface="+mn-lt"/>
                          <a:ea typeface="+mn-ea"/>
                          <a:cs typeface="+mn-cs"/>
                        </a:rPr>
                        <a:t> </a:t>
                      </a:r>
                      <a:r>
                        <a:rPr kumimoji="0" lang="tr-TR" sz="1800" kern="1200" dirty="0" err="1">
                          <a:solidFill>
                            <a:schemeClr val="dk1"/>
                          </a:solidFill>
                          <a:latin typeface="+mn-lt"/>
                          <a:ea typeface="+mn-ea"/>
                          <a:cs typeface="+mn-cs"/>
                        </a:rPr>
                        <a:t>day</a:t>
                      </a:r>
                      <a:r>
                        <a:rPr kumimoji="0" lang="tr-TR" sz="1800" kern="1200" dirty="0">
                          <a:solidFill>
                            <a:schemeClr val="dk1"/>
                          </a:solidFill>
                          <a:latin typeface="+mn-lt"/>
                          <a:ea typeface="+mn-ea"/>
                          <a:cs typeface="+mn-cs"/>
                        </a:rPr>
                        <a:t>)</a:t>
                      </a:r>
                    </a:p>
                  </a:txBody>
                  <a:tcPr marL="91446" marR="91446" marT="45728" marB="45728" anchor="ctr">
                    <a:solidFill>
                      <a:srgbClr val="5B8AF3"/>
                    </a:solidFill>
                  </a:tcPr>
                </a:tc>
                <a:tc>
                  <a:txBody>
                    <a:bodyPr/>
                    <a:lstStyle/>
                    <a:p>
                      <a:pPr algn="ctr"/>
                      <a:r>
                        <a:rPr lang="tr-TR" sz="1800" dirty="0" smtClean="0"/>
                        <a:t>2500-4400TL</a:t>
                      </a:r>
                      <a:endParaRPr lang="tr-TR" sz="1800" dirty="0"/>
                    </a:p>
                  </a:txBody>
                  <a:tcPr marL="91446" marR="91446" marT="45728" marB="45728" anchor="ctr">
                    <a:solidFill>
                      <a:srgbClr val="5B8AF3"/>
                    </a:solidFill>
                  </a:tcPr>
                </a:tc>
                <a:extLst>
                  <a:ext uri="{0D108BD9-81ED-4DB2-BD59-A6C34878D82A}">
                    <a16:rowId xmlns="" xmlns:a16="http://schemas.microsoft.com/office/drawing/2014/main" val="10003"/>
                  </a:ext>
                </a:extLst>
              </a:tr>
            </a:tbl>
          </a:graphicData>
        </a:graphic>
      </p:graphicFrame>
      <p:sp>
        <p:nvSpPr>
          <p:cNvPr id="45087" name="Metin kutusu 6"/>
          <p:cNvSpPr txBox="1">
            <a:spLocks noChangeArrowheads="1"/>
          </p:cNvSpPr>
          <p:nvPr/>
        </p:nvSpPr>
        <p:spPr bwMode="auto">
          <a:xfrm>
            <a:off x="376062" y="5180999"/>
            <a:ext cx="8391876" cy="1200329"/>
          </a:xfrm>
          <a:prstGeom prst="rect">
            <a:avLst/>
          </a:prstGeom>
          <a:noFill/>
          <a:ln w="9525">
            <a:noFill/>
            <a:miter lim="800000"/>
            <a:headEnd/>
            <a:tailEnd/>
          </a:ln>
        </p:spPr>
        <p:txBody>
          <a:bodyPr wrap="square">
            <a:spAutoFit/>
          </a:bodyPr>
          <a:lstStyle/>
          <a:p>
            <a:pPr algn="just">
              <a:buFont typeface="Wingdings" pitchFamily="2" charset="2"/>
              <a:buChar char="q"/>
            </a:pPr>
            <a:r>
              <a:rPr lang="tr-TR" altLang="tr-TR" dirty="0"/>
              <a:t> 8</a:t>
            </a:r>
            <a:r>
              <a:rPr lang="en-GB" altLang="tr-TR" dirty="0"/>
              <a:t>0% of the scholarship is paid </a:t>
            </a:r>
            <a:r>
              <a:rPr lang="tr-TR" altLang="tr-TR" dirty="0" err="1"/>
              <a:t>to</a:t>
            </a:r>
            <a:r>
              <a:rPr lang="tr-TR" altLang="tr-TR" dirty="0"/>
              <a:t> </a:t>
            </a:r>
            <a:r>
              <a:rPr lang="tr-TR" altLang="tr-TR" dirty="0" err="1"/>
              <a:t>students</a:t>
            </a:r>
            <a:r>
              <a:rPr lang="tr-TR" altLang="tr-TR" dirty="0"/>
              <a:t> in a </a:t>
            </a:r>
            <a:r>
              <a:rPr lang="tr-TR" altLang="tr-TR" dirty="0" err="1"/>
              <a:t>month</a:t>
            </a:r>
            <a:r>
              <a:rPr lang="tr-TR" altLang="tr-TR" dirty="0"/>
              <a:t> </a:t>
            </a:r>
            <a:r>
              <a:rPr lang="tr-TR" altLang="tr-TR" dirty="0" err="1"/>
              <a:t>after</a:t>
            </a:r>
            <a:r>
              <a:rPr lang="tr-TR" altLang="tr-TR" dirty="0"/>
              <a:t> </a:t>
            </a:r>
            <a:r>
              <a:rPr lang="tr-TR" altLang="tr-TR" dirty="0" err="1"/>
              <a:t>their</a:t>
            </a:r>
            <a:r>
              <a:rPr lang="tr-TR" altLang="tr-TR" dirty="0"/>
              <a:t> </a:t>
            </a:r>
            <a:r>
              <a:rPr lang="tr-TR" altLang="tr-TR" dirty="0" err="1"/>
              <a:t>arrival</a:t>
            </a:r>
            <a:r>
              <a:rPr lang="tr-TR" altLang="tr-TR" dirty="0"/>
              <a:t> </a:t>
            </a:r>
            <a:r>
              <a:rPr lang="tr-TR" altLang="tr-TR" dirty="0" err="1"/>
              <a:t>to</a:t>
            </a:r>
            <a:r>
              <a:rPr lang="tr-TR" altLang="tr-TR" dirty="0"/>
              <a:t> SDU</a:t>
            </a:r>
            <a:r>
              <a:rPr lang="en-GB" altLang="tr-TR" dirty="0"/>
              <a:t>. </a:t>
            </a:r>
            <a:r>
              <a:rPr lang="tr-TR" altLang="tr-TR" dirty="0" err="1"/>
              <a:t>The</a:t>
            </a:r>
            <a:r>
              <a:rPr lang="tr-TR" altLang="tr-TR" dirty="0"/>
              <a:t> rest of </a:t>
            </a:r>
            <a:r>
              <a:rPr lang="tr-TR" altLang="tr-TR" dirty="0" err="1"/>
              <a:t>the</a:t>
            </a:r>
            <a:r>
              <a:rPr lang="tr-TR" altLang="tr-TR" dirty="0"/>
              <a:t> </a:t>
            </a:r>
            <a:r>
              <a:rPr lang="tr-TR" altLang="tr-TR" dirty="0" err="1"/>
              <a:t>scholarship</a:t>
            </a:r>
            <a:r>
              <a:rPr lang="tr-TR" altLang="tr-TR" dirty="0"/>
              <a:t> </a:t>
            </a:r>
            <a:r>
              <a:rPr lang="tr-TR" altLang="tr-TR" dirty="0" err="1"/>
              <a:t>will</a:t>
            </a:r>
            <a:r>
              <a:rPr lang="tr-TR" altLang="tr-TR" dirty="0"/>
              <a:t> be </a:t>
            </a:r>
            <a:r>
              <a:rPr lang="tr-TR" altLang="tr-TR" dirty="0" err="1"/>
              <a:t>paid</a:t>
            </a:r>
            <a:r>
              <a:rPr lang="tr-TR" altLang="tr-TR" dirty="0"/>
              <a:t> </a:t>
            </a:r>
            <a:r>
              <a:rPr lang="tr-TR" altLang="tr-TR" dirty="0" err="1"/>
              <a:t>based</a:t>
            </a:r>
            <a:r>
              <a:rPr lang="tr-TR" altLang="tr-TR" dirty="0"/>
              <a:t> on t</a:t>
            </a:r>
            <a:r>
              <a:rPr lang="en-GB" altLang="tr-TR" dirty="0"/>
              <a:t>he ratio of total credits of the succeeded courses to</a:t>
            </a:r>
            <a:r>
              <a:rPr lang="tr-TR" altLang="tr-TR" dirty="0"/>
              <a:t> </a:t>
            </a:r>
            <a:r>
              <a:rPr lang="en-GB" altLang="tr-TR" dirty="0"/>
              <a:t>the courses that the student is obliged to take</a:t>
            </a:r>
            <a:r>
              <a:rPr lang="tr-TR" altLang="tr-TR" dirty="0"/>
              <a:t>. </a:t>
            </a:r>
            <a:r>
              <a:rPr lang="tr-TR" altLang="tr-TR" dirty="0" err="1"/>
              <a:t>The</a:t>
            </a:r>
            <a:r>
              <a:rPr lang="tr-TR" altLang="tr-TR" dirty="0"/>
              <a:t> </a:t>
            </a:r>
            <a:r>
              <a:rPr lang="tr-TR" altLang="tr-TR" dirty="0" err="1"/>
              <a:t>scholarship</a:t>
            </a:r>
            <a:r>
              <a:rPr lang="tr-TR" altLang="tr-TR" dirty="0"/>
              <a:t> </a:t>
            </a:r>
            <a:r>
              <a:rPr lang="tr-TR" altLang="tr-TR" dirty="0" err="1"/>
              <a:t>includes</a:t>
            </a:r>
            <a:r>
              <a:rPr lang="tr-TR" altLang="tr-TR" dirty="0"/>
              <a:t> </a:t>
            </a:r>
            <a:r>
              <a:rPr lang="tr-TR" altLang="tr-TR" dirty="0" err="1"/>
              <a:t>only</a:t>
            </a:r>
            <a:r>
              <a:rPr lang="tr-TR" altLang="tr-TR" dirty="0"/>
              <a:t> </a:t>
            </a:r>
            <a:r>
              <a:rPr lang="tr-TR" altLang="tr-TR" dirty="0" err="1"/>
              <a:t>for</a:t>
            </a:r>
            <a:r>
              <a:rPr lang="tr-TR" altLang="tr-TR" dirty="0"/>
              <a:t> </a:t>
            </a:r>
            <a:r>
              <a:rPr lang="tr-TR" altLang="tr-TR" b="1" u="sng" dirty="0" err="1"/>
              <a:t>four</a:t>
            </a:r>
            <a:r>
              <a:rPr lang="tr-TR" altLang="tr-TR" dirty="0"/>
              <a:t> </a:t>
            </a:r>
            <a:r>
              <a:rPr lang="tr-TR" altLang="tr-TR" dirty="0" err="1"/>
              <a:t>months</a:t>
            </a:r>
            <a:r>
              <a:rPr lang="tr-TR" altLang="tr-TR" dirty="0"/>
              <a:t>. </a:t>
            </a:r>
          </a:p>
        </p:txBody>
      </p:sp>
      <p:graphicFrame>
        <p:nvGraphicFramePr>
          <p:cNvPr id="5" name="5 Tablo"/>
          <p:cNvGraphicFramePr>
            <a:graphicFrameLocks noGrp="1"/>
          </p:cNvGraphicFramePr>
          <p:nvPr>
            <p:extLst>
              <p:ext uri="{D42A27DB-BD31-4B8C-83A1-F6EECF244321}">
                <p14:modId xmlns:p14="http://schemas.microsoft.com/office/powerpoint/2010/main" val="1084687978"/>
              </p:ext>
            </p:extLst>
          </p:nvPr>
        </p:nvGraphicFramePr>
        <p:xfrm>
          <a:off x="1115616" y="3095278"/>
          <a:ext cx="6696744" cy="1773055"/>
        </p:xfrm>
        <a:graphic>
          <a:graphicData uri="http://schemas.openxmlformats.org/drawingml/2006/table">
            <a:tbl>
              <a:tblPr firstRow="1" bandRow="1">
                <a:tableStyleId>{5C22544A-7EE6-4342-B048-85BDC9FD1C3A}</a:tableStyleId>
              </a:tblPr>
              <a:tblGrid>
                <a:gridCol w="4646049">
                  <a:extLst>
                    <a:ext uri="{9D8B030D-6E8A-4147-A177-3AD203B41FA5}">
                      <a16:colId xmlns="" xmlns:a16="http://schemas.microsoft.com/office/drawing/2014/main" val="20000"/>
                    </a:ext>
                  </a:extLst>
                </a:gridCol>
                <a:gridCol w="2050695">
                  <a:extLst>
                    <a:ext uri="{9D8B030D-6E8A-4147-A177-3AD203B41FA5}">
                      <a16:colId xmlns="" xmlns:a16="http://schemas.microsoft.com/office/drawing/2014/main" val="20001"/>
                    </a:ext>
                  </a:extLst>
                </a:gridCol>
              </a:tblGrid>
              <a:tr h="324916">
                <a:tc>
                  <a:txBody>
                    <a:bodyPr/>
                    <a:lstStyle/>
                    <a:p>
                      <a:pPr algn="ctr"/>
                      <a:r>
                        <a:rPr lang="tr-TR" sz="1600" dirty="0" smtClean="0">
                          <a:solidFill>
                            <a:srgbClr val="FF0000"/>
                          </a:solidFill>
                        </a:rPr>
                        <a:t>*</a:t>
                      </a:r>
                      <a:r>
                        <a:rPr lang="tr-TR" sz="1600" dirty="0" smtClean="0"/>
                        <a:t> REGIONS</a:t>
                      </a:r>
                      <a:r>
                        <a:rPr lang="tr-TR" sz="1600" baseline="0" dirty="0" smtClean="0"/>
                        <a:t> AND CONTINENTS</a:t>
                      </a:r>
                      <a:endParaRPr lang="tr-TR" sz="1600" dirty="0"/>
                    </a:p>
                  </a:txBody>
                  <a:tcPr/>
                </a:tc>
                <a:tc>
                  <a:txBody>
                    <a:bodyPr/>
                    <a:lstStyle/>
                    <a:p>
                      <a:r>
                        <a:rPr lang="tr-TR" sz="1600" dirty="0" smtClean="0"/>
                        <a:t>PAYMENT(MAX)</a:t>
                      </a:r>
                      <a:endParaRPr lang="tr-TR" sz="1600" dirty="0"/>
                    </a:p>
                  </a:txBody>
                  <a:tcPr/>
                </a:tc>
                <a:extLst>
                  <a:ext uri="{0D108BD9-81ED-4DB2-BD59-A6C34878D82A}">
                    <a16:rowId xmlns="" xmlns:a16="http://schemas.microsoft.com/office/drawing/2014/main" val="10000"/>
                  </a:ext>
                </a:extLst>
              </a:tr>
              <a:tr h="450278">
                <a:tc>
                  <a:txBody>
                    <a:bodyPr/>
                    <a:lstStyle/>
                    <a:p>
                      <a:r>
                        <a:rPr lang="en-US" sz="1600" dirty="0" smtClean="0"/>
                        <a:t>Europe, Asia-Pacific, Latin America, North America</a:t>
                      </a:r>
                      <a:endParaRPr lang="tr-TR" sz="1600" dirty="0"/>
                    </a:p>
                  </a:txBody>
                  <a:tcPr/>
                </a:tc>
                <a:tc>
                  <a:txBody>
                    <a:bodyPr/>
                    <a:lstStyle/>
                    <a:p>
                      <a:r>
                        <a:rPr lang="tr-TR" sz="1600" dirty="0" smtClean="0"/>
                        <a:t>1.300,00 TL</a:t>
                      </a:r>
                      <a:endParaRPr lang="tr-TR" sz="1600" dirty="0"/>
                    </a:p>
                  </a:txBody>
                  <a:tcPr/>
                </a:tc>
                <a:extLst>
                  <a:ext uri="{0D108BD9-81ED-4DB2-BD59-A6C34878D82A}">
                    <a16:rowId xmlns="" xmlns:a16="http://schemas.microsoft.com/office/drawing/2014/main" val="10001"/>
                  </a:ext>
                </a:extLst>
              </a:tr>
              <a:tr h="323055">
                <a:tc>
                  <a:txBody>
                    <a:bodyPr/>
                    <a:lstStyle/>
                    <a:p>
                      <a:r>
                        <a:rPr lang="tr-TR" sz="1600" dirty="0" err="1" smtClean="0"/>
                        <a:t>Sahraaltı</a:t>
                      </a:r>
                      <a:r>
                        <a:rPr lang="tr-TR" sz="1600" dirty="0" smtClean="0"/>
                        <a:t> Afrika, Orta Asya</a:t>
                      </a:r>
                      <a:endParaRPr lang="tr-TR" sz="1600" dirty="0"/>
                    </a:p>
                  </a:txBody>
                  <a:tcPr/>
                </a:tc>
                <a:tc>
                  <a:txBody>
                    <a:bodyPr/>
                    <a:lstStyle/>
                    <a:p>
                      <a:r>
                        <a:rPr lang="tr-TR" sz="1600" dirty="0" smtClean="0"/>
                        <a:t>1.200,00TL</a:t>
                      </a:r>
                      <a:endParaRPr lang="tr-TR" sz="1600" dirty="0"/>
                    </a:p>
                  </a:txBody>
                  <a:tcPr/>
                </a:tc>
                <a:extLst>
                  <a:ext uri="{0D108BD9-81ED-4DB2-BD59-A6C34878D82A}">
                    <a16:rowId xmlns="" xmlns:a16="http://schemas.microsoft.com/office/drawing/2014/main" val="10002"/>
                  </a:ext>
                </a:extLst>
              </a:tr>
              <a:tr h="652217">
                <a:tc>
                  <a:txBody>
                    <a:bodyPr/>
                    <a:lstStyle/>
                    <a:p>
                      <a:r>
                        <a:rPr lang="en-US" sz="1600" dirty="0" smtClean="0"/>
                        <a:t>South Caucasus, South Asia, Middle East and North Africa</a:t>
                      </a:r>
                      <a:endParaRPr lang="tr-TR" sz="1600" dirty="0"/>
                    </a:p>
                  </a:txBody>
                  <a:tcPr/>
                </a:tc>
                <a:tc>
                  <a:txBody>
                    <a:bodyPr/>
                    <a:lstStyle/>
                    <a:p>
                      <a:r>
                        <a:rPr lang="tr-TR" sz="1600" dirty="0" smtClean="0"/>
                        <a:t>1.100,00 </a:t>
                      </a:r>
                      <a:r>
                        <a:rPr lang="tr-TR" sz="1600" dirty="0"/>
                        <a:t>TL</a:t>
                      </a:r>
                    </a:p>
                  </a:txBody>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74638"/>
            <a:ext cx="8858312" cy="1641475"/>
          </a:xfrm>
        </p:spPr>
        <p:txBody>
          <a:bodyPr>
            <a:noAutofit/>
          </a:bodyPr>
          <a:lstStyle/>
          <a:p>
            <a:pPr fontAlgn="base">
              <a:spcAft>
                <a:spcPct val="0"/>
              </a:spcAft>
              <a:defRPr/>
            </a:pPr>
            <a:r>
              <a:rPr lang="tr-TR" sz="3600" dirty="0">
                <a:solidFill>
                  <a:schemeClr val="tx1"/>
                </a:solidFill>
                <a:latin typeface="Times New Roman" pitchFamily="18" charset="0"/>
                <a:cs typeface="Times New Roman" pitchFamily="18" charset="0"/>
              </a:rPr>
              <a:t>PAYEMENT FOR ACADEMIC STAFF INCOMING (</a:t>
            </a:r>
            <a:r>
              <a:rPr lang="tr-TR" sz="3600" dirty="0" smtClean="0">
                <a:solidFill>
                  <a:schemeClr val="tx1"/>
                </a:solidFill>
                <a:latin typeface="Times New Roman" pitchFamily="18" charset="0"/>
                <a:cs typeface="Times New Roman" pitchFamily="18" charset="0"/>
              </a:rPr>
              <a:t>2018-2019)</a:t>
            </a:r>
            <a:r>
              <a:rPr lang="tr-TR" sz="3600" dirty="0">
                <a:solidFill>
                  <a:schemeClr val="tx1"/>
                </a:solidFill>
                <a:latin typeface="Times New Roman" pitchFamily="18" charset="0"/>
                <a:cs typeface="Times New Roman" pitchFamily="18" charset="0"/>
              </a:rPr>
              <a:t/>
            </a:r>
            <a:br>
              <a:rPr lang="tr-TR" sz="3600" dirty="0">
                <a:solidFill>
                  <a:schemeClr val="tx1"/>
                </a:solidFill>
                <a:latin typeface="Times New Roman" pitchFamily="18" charset="0"/>
                <a:cs typeface="Times New Roman" pitchFamily="18" charset="0"/>
              </a:rPr>
            </a:br>
            <a:endParaRPr lang="tr-TR" sz="3600" dirty="0">
              <a:solidFill>
                <a:schemeClr val="tx1"/>
              </a:solidFill>
              <a:latin typeface="Times New Roman" pitchFamily="18" charset="0"/>
              <a:cs typeface="Times New Roman" pitchFamily="18" charset="0"/>
            </a:endParaRPr>
          </a:p>
        </p:txBody>
      </p:sp>
      <p:graphicFrame>
        <p:nvGraphicFramePr>
          <p:cNvPr id="6" name="5 Tablo"/>
          <p:cNvGraphicFramePr>
            <a:graphicFrameLocks noGrp="1"/>
          </p:cNvGraphicFramePr>
          <p:nvPr>
            <p:extLst>
              <p:ext uri="{D42A27DB-BD31-4B8C-83A1-F6EECF244321}">
                <p14:modId xmlns:p14="http://schemas.microsoft.com/office/powerpoint/2010/main" val="3047899782"/>
              </p:ext>
            </p:extLst>
          </p:nvPr>
        </p:nvGraphicFramePr>
        <p:xfrm>
          <a:off x="357158" y="1785926"/>
          <a:ext cx="8501122" cy="3589935"/>
        </p:xfrm>
        <a:graphic>
          <a:graphicData uri="http://schemas.openxmlformats.org/drawingml/2006/table">
            <a:tbl>
              <a:tblPr firstRow="1" bandRow="1">
                <a:tableStyleId>{5C22544A-7EE6-4342-B048-85BDC9FD1C3A}</a:tableStyleId>
              </a:tblPr>
              <a:tblGrid>
                <a:gridCol w="4250561">
                  <a:extLst>
                    <a:ext uri="{9D8B030D-6E8A-4147-A177-3AD203B41FA5}">
                      <a16:colId xmlns="" xmlns:a16="http://schemas.microsoft.com/office/drawing/2014/main" val="20000"/>
                    </a:ext>
                  </a:extLst>
                </a:gridCol>
                <a:gridCol w="4250561">
                  <a:extLst>
                    <a:ext uri="{9D8B030D-6E8A-4147-A177-3AD203B41FA5}">
                      <a16:colId xmlns="" xmlns:a16="http://schemas.microsoft.com/office/drawing/2014/main" val="20001"/>
                    </a:ext>
                  </a:extLst>
                </a:gridCol>
              </a:tblGrid>
              <a:tr h="717987">
                <a:tc>
                  <a:txBody>
                    <a:bodyPr/>
                    <a:lstStyle/>
                    <a:p>
                      <a:pPr algn="ctr"/>
                      <a:r>
                        <a:rPr lang="tr-TR" dirty="0" err="1"/>
                        <a:t>Daily</a:t>
                      </a:r>
                      <a:r>
                        <a:rPr lang="tr-TR" dirty="0"/>
                        <a:t> </a:t>
                      </a:r>
                      <a:r>
                        <a:rPr lang="tr-TR" dirty="0" err="1"/>
                        <a:t>Wage</a:t>
                      </a:r>
                      <a:endParaRPr lang="tr-TR" dirty="0"/>
                    </a:p>
                  </a:txBody>
                  <a:tcPr/>
                </a:tc>
                <a:tc>
                  <a:txBody>
                    <a:bodyPr/>
                    <a:lstStyle/>
                    <a:p>
                      <a:endParaRPr lang="tr-TR" dirty="0"/>
                    </a:p>
                  </a:txBody>
                  <a:tcPr/>
                </a:tc>
                <a:extLst>
                  <a:ext uri="{0D108BD9-81ED-4DB2-BD59-A6C34878D82A}">
                    <a16:rowId xmlns="" xmlns:a16="http://schemas.microsoft.com/office/drawing/2014/main" val="10000"/>
                  </a:ext>
                </a:extLst>
              </a:tr>
              <a:tr h="717987">
                <a:tc>
                  <a:txBody>
                    <a:bodyPr/>
                    <a:lstStyle/>
                    <a:p>
                      <a:r>
                        <a:rPr lang="tr-TR" dirty="0" err="1"/>
                        <a:t>Professor</a:t>
                      </a:r>
                      <a:endParaRPr lang="tr-TR" dirty="0"/>
                    </a:p>
                  </a:txBody>
                  <a:tcPr/>
                </a:tc>
                <a:tc>
                  <a:txBody>
                    <a:bodyPr/>
                    <a:lstStyle/>
                    <a:p>
                      <a:r>
                        <a:rPr lang="tr-TR" dirty="0"/>
                        <a:t>50,00 TL</a:t>
                      </a:r>
                    </a:p>
                  </a:txBody>
                  <a:tcPr/>
                </a:tc>
                <a:extLst>
                  <a:ext uri="{0D108BD9-81ED-4DB2-BD59-A6C34878D82A}">
                    <a16:rowId xmlns="" xmlns:a16="http://schemas.microsoft.com/office/drawing/2014/main" val="10001"/>
                  </a:ext>
                </a:extLst>
              </a:tr>
              <a:tr h="717987">
                <a:tc>
                  <a:txBody>
                    <a:bodyPr/>
                    <a:lstStyle/>
                    <a:p>
                      <a:r>
                        <a:rPr lang="tr-TR" dirty="0" err="1"/>
                        <a:t>Associate</a:t>
                      </a:r>
                      <a:r>
                        <a:rPr lang="tr-TR" dirty="0"/>
                        <a:t> </a:t>
                      </a:r>
                      <a:r>
                        <a:rPr lang="tr-TR" dirty="0" err="1"/>
                        <a:t>Professor</a:t>
                      </a:r>
                      <a:endParaRPr lang="tr-TR" dirty="0"/>
                    </a:p>
                  </a:txBody>
                  <a:tcPr/>
                </a:tc>
                <a:tc>
                  <a:txBody>
                    <a:bodyPr/>
                    <a:lstStyle/>
                    <a:p>
                      <a:r>
                        <a:rPr lang="tr-TR" dirty="0"/>
                        <a:t>50,00TL</a:t>
                      </a:r>
                    </a:p>
                  </a:txBody>
                  <a:tcPr/>
                </a:tc>
                <a:extLst>
                  <a:ext uri="{0D108BD9-81ED-4DB2-BD59-A6C34878D82A}">
                    <a16:rowId xmlns="" xmlns:a16="http://schemas.microsoft.com/office/drawing/2014/main" val="10002"/>
                  </a:ext>
                </a:extLst>
              </a:tr>
              <a:tr h="717987">
                <a:tc>
                  <a:txBody>
                    <a:bodyPr/>
                    <a:lstStyle/>
                    <a:p>
                      <a:r>
                        <a:rPr lang="tr-TR" dirty="0" err="1"/>
                        <a:t>Assistant</a:t>
                      </a:r>
                      <a:r>
                        <a:rPr lang="tr-TR" dirty="0"/>
                        <a:t> </a:t>
                      </a:r>
                      <a:r>
                        <a:rPr lang="tr-TR" dirty="0" err="1"/>
                        <a:t>Professor</a:t>
                      </a:r>
                      <a:endParaRPr lang="tr-TR" dirty="0"/>
                    </a:p>
                  </a:txBody>
                  <a:tcPr/>
                </a:tc>
                <a:tc>
                  <a:txBody>
                    <a:bodyPr/>
                    <a:lstStyle/>
                    <a:p>
                      <a:r>
                        <a:rPr lang="tr-TR" dirty="0"/>
                        <a:t>50,00 TL</a:t>
                      </a:r>
                    </a:p>
                  </a:txBody>
                  <a:tcPr/>
                </a:tc>
                <a:extLst>
                  <a:ext uri="{0D108BD9-81ED-4DB2-BD59-A6C34878D82A}">
                    <a16:rowId xmlns="" xmlns:a16="http://schemas.microsoft.com/office/drawing/2014/main" val="10003"/>
                  </a:ext>
                </a:extLst>
              </a:tr>
              <a:tr h="717987">
                <a:tc>
                  <a:txBody>
                    <a:bodyPr/>
                    <a:lstStyle/>
                    <a:p>
                      <a:r>
                        <a:rPr lang="tr-TR" dirty="0" err="1"/>
                        <a:t>Lecturer</a:t>
                      </a:r>
                      <a:r>
                        <a:rPr lang="tr-TR" baseline="0" dirty="0"/>
                        <a:t> </a:t>
                      </a:r>
                      <a:endParaRPr lang="tr-TR" dirty="0"/>
                    </a:p>
                  </a:txBody>
                  <a:tcPr/>
                </a:tc>
                <a:tc>
                  <a:txBody>
                    <a:bodyPr/>
                    <a:lstStyle/>
                    <a:p>
                      <a:r>
                        <a:rPr lang="tr-TR" dirty="0"/>
                        <a:t>40,00 TL</a:t>
                      </a:r>
                    </a:p>
                  </a:txBody>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34107867"/>
              </p:ext>
            </p:extLst>
          </p:nvPr>
        </p:nvGraphicFramePr>
        <p:xfrm>
          <a:off x="899592" y="1700808"/>
          <a:ext cx="7408862" cy="4820920"/>
        </p:xfrm>
        <a:graphic>
          <a:graphicData uri="http://schemas.openxmlformats.org/drawingml/2006/table">
            <a:tbl>
              <a:tblPr firstRow="1" bandRow="1">
                <a:tableStyleId>{5C22544A-7EE6-4342-B048-85BDC9FD1C3A}</a:tableStyleId>
              </a:tblPr>
              <a:tblGrid>
                <a:gridCol w="3704431"/>
                <a:gridCol w="3704431"/>
              </a:tblGrid>
              <a:tr h="370840">
                <a:tc>
                  <a:txBody>
                    <a:bodyPr/>
                    <a:lstStyle/>
                    <a:p>
                      <a:r>
                        <a:rPr lang="tr-TR" dirty="0" smtClean="0"/>
                        <a:t>COUNTRIES</a:t>
                      </a:r>
                      <a:endParaRPr lang="tr-TR" dirty="0"/>
                    </a:p>
                  </a:txBody>
                  <a:tcPr marL="82321" marR="82321"/>
                </a:tc>
                <a:tc>
                  <a:txBody>
                    <a:bodyPr/>
                    <a:lstStyle/>
                    <a:p>
                      <a:r>
                        <a:rPr lang="tr-TR" dirty="0" smtClean="0"/>
                        <a:t>PAYEMENT</a:t>
                      </a:r>
                      <a:r>
                        <a:rPr lang="tr-TR" baseline="0" dirty="0" smtClean="0"/>
                        <a:t> (MAX)</a:t>
                      </a:r>
                      <a:endParaRPr lang="tr-TR" dirty="0"/>
                    </a:p>
                  </a:txBody>
                  <a:tcPr marL="82321" marR="82321"/>
                </a:tc>
              </a:tr>
              <a:tr h="370840">
                <a:tc>
                  <a:txBody>
                    <a:bodyPr/>
                    <a:lstStyle/>
                    <a:p>
                      <a:r>
                        <a:rPr lang="tr-TR" dirty="0" err="1" smtClean="0"/>
                        <a:t>Azerbaijan</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err="1" smtClean="0"/>
                        <a:t>Bosnia-Herzegovina</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err="1" smtClean="0"/>
                        <a:t>Kazakstan</a:t>
                      </a:r>
                      <a:endParaRPr lang="tr-TR" dirty="0"/>
                    </a:p>
                  </a:txBody>
                  <a:tcPr marL="82321" marR="82321"/>
                </a:tc>
                <a:tc>
                  <a:txBody>
                    <a:bodyPr/>
                    <a:lstStyle/>
                    <a:p>
                      <a:r>
                        <a:rPr lang="tr-TR" dirty="0" smtClean="0"/>
                        <a:t>3300 TL</a:t>
                      </a:r>
                      <a:endParaRPr lang="tr-TR" dirty="0"/>
                    </a:p>
                  </a:txBody>
                  <a:tcPr marL="82321" marR="82321"/>
                </a:tc>
              </a:tr>
              <a:tr h="370840">
                <a:tc>
                  <a:txBody>
                    <a:bodyPr/>
                    <a:lstStyle/>
                    <a:p>
                      <a:r>
                        <a:rPr lang="tr-TR" dirty="0" err="1" smtClean="0"/>
                        <a:t>Kyrgyztan</a:t>
                      </a:r>
                      <a:endParaRPr lang="tr-TR" dirty="0"/>
                    </a:p>
                  </a:txBody>
                  <a:tcPr marL="82321" marR="82321"/>
                </a:tc>
                <a:tc>
                  <a:txBody>
                    <a:bodyPr/>
                    <a:lstStyle/>
                    <a:p>
                      <a:r>
                        <a:rPr lang="tr-TR" dirty="0" smtClean="0"/>
                        <a:t>3300 TL</a:t>
                      </a:r>
                      <a:endParaRPr lang="tr-TR" dirty="0"/>
                    </a:p>
                  </a:txBody>
                  <a:tcPr marL="82321" marR="82321"/>
                </a:tc>
              </a:tr>
              <a:tr h="370840">
                <a:tc>
                  <a:txBody>
                    <a:bodyPr/>
                    <a:lstStyle/>
                    <a:p>
                      <a:r>
                        <a:rPr lang="tr-TR" dirty="0" err="1" smtClean="0"/>
                        <a:t>Malaysia</a:t>
                      </a:r>
                      <a:endParaRPr lang="tr-TR" dirty="0"/>
                    </a:p>
                  </a:txBody>
                  <a:tcPr marL="82321" marR="82321"/>
                </a:tc>
                <a:tc>
                  <a:txBody>
                    <a:bodyPr/>
                    <a:lstStyle/>
                    <a:p>
                      <a:r>
                        <a:rPr lang="tr-TR" dirty="0" smtClean="0"/>
                        <a:t>4400 TL</a:t>
                      </a:r>
                      <a:endParaRPr lang="tr-TR" dirty="0"/>
                    </a:p>
                  </a:txBody>
                  <a:tcPr marL="82321" marR="82321"/>
                </a:tc>
              </a:tr>
              <a:tr h="370840">
                <a:tc>
                  <a:txBody>
                    <a:bodyPr/>
                    <a:lstStyle/>
                    <a:p>
                      <a:r>
                        <a:rPr lang="tr-TR" dirty="0" err="1" smtClean="0"/>
                        <a:t>Indonesia</a:t>
                      </a:r>
                      <a:endParaRPr lang="tr-TR" dirty="0"/>
                    </a:p>
                  </a:txBody>
                  <a:tcPr marL="82321" marR="82321"/>
                </a:tc>
                <a:tc>
                  <a:txBody>
                    <a:bodyPr/>
                    <a:lstStyle/>
                    <a:p>
                      <a:r>
                        <a:rPr lang="tr-TR" dirty="0" smtClean="0"/>
                        <a:t>4400 TL</a:t>
                      </a:r>
                      <a:endParaRPr lang="tr-TR" dirty="0"/>
                    </a:p>
                  </a:txBody>
                  <a:tcPr marL="82321" marR="82321"/>
                </a:tc>
              </a:tr>
              <a:tr h="370840">
                <a:tc>
                  <a:txBody>
                    <a:bodyPr/>
                    <a:lstStyle/>
                    <a:p>
                      <a:r>
                        <a:rPr lang="tr-TR" dirty="0" smtClean="0"/>
                        <a:t>Georgia</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smtClean="0"/>
                        <a:t>Jordan</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err="1" smtClean="0"/>
                        <a:t>Palestine</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err="1" smtClean="0"/>
                        <a:t>Ukraine</a:t>
                      </a:r>
                      <a:endParaRPr lang="tr-TR" dirty="0"/>
                    </a:p>
                  </a:txBody>
                  <a:tcPr marL="82321" marR="82321"/>
                </a:tc>
                <a:tc>
                  <a:txBody>
                    <a:bodyPr/>
                    <a:lstStyle/>
                    <a:p>
                      <a:r>
                        <a:rPr lang="tr-TR" dirty="0" smtClean="0"/>
                        <a:t>2500 TL</a:t>
                      </a:r>
                      <a:endParaRPr lang="tr-TR" dirty="0"/>
                    </a:p>
                  </a:txBody>
                  <a:tcPr marL="82321" marR="82321"/>
                </a:tc>
              </a:tr>
              <a:tr h="370840">
                <a:tc>
                  <a:txBody>
                    <a:bodyPr/>
                    <a:lstStyle/>
                    <a:p>
                      <a:r>
                        <a:rPr lang="tr-TR" dirty="0" smtClean="0"/>
                        <a:t>South </a:t>
                      </a:r>
                      <a:r>
                        <a:rPr lang="tr-TR" dirty="0" err="1" smtClean="0"/>
                        <a:t>Korea</a:t>
                      </a:r>
                      <a:endParaRPr lang="tr-TR" dirty="0"/>
                    </a:p>
                  </a:txBody>
                  <a:tcPr marL="82321" marR="82321"/>
                </a:tc>
                <a:tc>
                  <a:txBody>
                    <a:bodyPr/>
                    <a:lstStyle/>
                    <a:p>
                      <a:r>
                        <a:rPr lang="tr-TR" dirty="0" smtClean="0"/>
                        <a:t>4400 TL</a:t>
                      </a:r>
                      <a:endParaRPr lang="tr-TR" dirty="0"/>
                    </a:p>
                  </a:txBody>
                  <a:tcPr marL="82321" marR="82321"/>
                </a:tc>
              </a:tr>
              <a:tr h="370840">
                <a:tc>
                  <a:txBody>
                    <a:bodyPr/>
                    <a:lstStyle/>
                    <a:p>
                      <a:r>
                        <a:rPr lang="tr-TR" dirty="0" err="1" smtClean="0"/>
                        <a:t>Tunis</a:t>
                      </a:r>
                      <a:endParaRPr lang="tr-TR" dirty="0"/>
                    </a:p>
                  </a:txBody>
                  <a:tcPr marL="82321" marR="82321"/>
                </a:tc>
                <a:tc>
                  <a:txBody>
                    <a:bodyPr/>
                    <a:lstStyle/>
                    <a:p>
                      <a:r>
                        <a:rPr lang="tr-TR" dirty="0" smtClean="0"/>
                        <a:t>2500 TL</a:t>
                      </a:r>
                      <a:endParaRPr lang="tr-TR" dirty="0"/>
                    </a:p>
                  </a:txBody>
                  <a:tcPr marL="82321" marR="82321"/>
                </a:tc>
              </a:tr>
            </a:tbl>
          </a:graphicData>
        </a:graphic>
      </p:graphicFrame>
      <p:sp>
        <p:nvSpPr>
          <p:cNvPr id="2" name="Başlık 1"/>
          <p:cNvSpPr>
            <a:spLocks noGrp="1"/>
          </p:cNvSpPr>
          <p:nvPr>
            <p:ph type="title"/>
          </p:nvPr>
        </p:nvSpPr>
        <p:spPr/>
        <p:txBody>
          <a:bodyPr/>
          <a:lstStyle/>
          <a:p>
            <a:r>
              <a:rPr lang="tr-TR" dirty="0" smtClean="0"/>
              <a:t>TRAVEL EXPENSES</a:t>
            </a:r>
            <a:endParaRPr lang="tr-TR" dirty="0"/>
          </a:p>
        </p:txBody>
      </p:sp>
    </p:spTree>
    <p:extLst>
      <p:ext uri="{BB962C8B-B14F-4D97-AF65-F5344CB8AC3E}">
        <p14:creationId xmlns:p14="http://schemas.microsoft.com/office/powerpoint/2010/main" val="3163142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42844" y="274638"/>
            <a:ext cx="8858312" cy="1641475"/>
          </a:xfrm>
        </p:spPr>
        <p:txBody>
          <a:bodyPr>
            <a:noAutofit/>
          </a:bodyPr>
          <a:lstStyle/>
          <a:p>
            <a:pPr fontAlgn="base">
              <a:spcAft>
                <a:spcPct val="0"/>
              </a:spcAft>
              <a:defRPr/>
            </a:pPr>
            <a:r>
              <a:rPr lang="tr-TR" sz="3600" dirty="0"/>
              <a:t>TRAVEL </a:t>
            </a:r>
            <a:r>
              <a:rPr lang="tr-TR" sz="3600" dirty="0" smtClean="0"/>
              <a:t>EXPENSES FOR REGIONS AND CONTINENTS</a:t>
            </a:r>
            <a:endParaRPr lang="tr-TR" sz="3600" dirty="0">
              <a:solidFill>
                <a:schemeClr val="tx1"/>
              </a:solidFill>
              <a:latin typeface="Times New Roman" pitchFamily="18" charset="0"/>
              <a:cs typeface="Times New Roman" pitchFamily="18" charset="0"/>
            </a:endParaRPr>
          </a:p>
        </p:txBody>
      </p:sp>
      <p:graphicFrame>
        <p:nvGraphicFramePr>
          <p:cNvPr id="5" name="5 Tablo"/>
          <p:cNvGraphicFramePr>
            <a:graphicFrameLocks noGrp="1"/>
          </p:cNvGraphicFramePr>
          <p:nvPr>
            <p:extLst>
              <p:ext uri="{D42A27DB-BD31-4B8C-83A1-F6EECF244321}">
                <p14:modId xmlns:p14="http://schemas.microsoft.com/office/powerpoint/2010/main" val="563567341"/>
              </p:ext>
            </p:extLst>
          </p:nvPr>
        </p:nvGraphicFramePr>
        <p:xfrm>
          <a:off x="357158" y="2143321"/>
          <a:ext cx="8501122" cy="2871948"/>
        </p:xfrm>
        <a:graphic>
          <a:graphicData uri="http://schemas.openxmlformats.org/drawingml/2006/table">
            <a:tbl>
              <a:tblPr firstRow="1" bandRow="1">
                <a:tableStyleId>{5C22544A-7EE6-4342-B048-85BDC9FD1C3A}</a:tableStyleId>
              </a:tblPr>
              <a:tblGrid>
                <a:gridCol w="4250561">
                  <a:extLst>
                    <a:ext uri="{9D8B030D-6E8A-4147-A177-3AD203B41FA5}">
                      <a16:colId xmlns="" xmlns:a16="http://schemas.microsoft.com/office/drawing/2014/main" val="20000"/>
                    </a:ext>
                  </a:extLst>
                </a:gridCol>
                <a:gridCol w="4250561">
                  <a:extLst>
                    <a:ext uri="{9D8B030D-6E8A-4147-A177-3AD203B41FA5}">
                      <a16:colId xmlns="" xmlns:a16="http://schemas.microsoft.com/office/drawing/2014/main" val="20001"/>
                    </a:ext>
                  </a:extLst>
                </a:gridCol>
              </a:tblGrid>
              <a:tr h="717987">
                <a:tc>
                  <a:txBody>
                    <a:bodyPr/>
                    <a:lstStyle/>
                    <a:p>
                      <a:pPr algn="ctr"/>
                      <a:r>
                        <a:rPr lang="tr-TR" dirty="0" smtClean="0"/>
                        <a:t>REGIONS</a:t>
                      </a:r>
                      <a:r>
                        <a:rPr lang="tr-TR" baseline="0" dirty="0" smtClean="0"/>
                        <a:t> AND CONTINENTS</a:t>
                      </a:r>
                      <a:endParaRPr lang="tr-TR" dirty="0"/>
                    </a:p>
                  </a:txBody>
                  <a:tcPr/>
                </a:tc>
                <a:tc>
                  <a:txBody>
                    <a:bodyPr/>
                    <a:lstStyle/>
                    <a:p>
                      <a:r>
                        <a:rPr lang="tr-TR" dirty="0" smtClean="0"/>
                        <a:t>PAYMENT(MAX)</a:t>
                      </a:r>
                      <a:endParaRPr lang="tr-TR" dirty="0"/>
                    </a:p>
                  </a:txBody>
                  <a:tcPr/>
                </a:tc>
                <a:extLst>
                  <a:ext uri="{0D108BD9-81ED-4DB2-BD59-A6C34878D82A}">
                    <a16:rowId xmlns="" xmlns:a16="http://schemas.microsoft.com/office/drawing/2014/main" val="10000"/>
                  </a:ext>
                </a:extLst>
              </a:tr>
              <a:tr h="717987">
                <a:tc>
                  <a:txBody>
                    <a:bodyPr/>
                    <a:lstStyle/>
                    <a:p>
                      <a:r>
                        <a:rPr lang="en-US" dirty="0" smtClean="0"/>
                        <a:t>Europe, Asia-Pacific, Latin America, North America</a:t>
                      </a:r>
                      <a:endParaRPr lang="tr-TR" dirty="0"/>
                    </a:p>
                  </a:txBody>
                  <a:tcPr/>
                </a:tc>
                <a:tc>
                  <a:txBody>
                    <a:bodyPr/>
                    <a:lstStyle/>
                    <a:p>
                      <a:r>
                        <a:rPr lang="tr-TR" dirty="0" smtClean="0"/>
                        <a:t>1.300,00 TL</a:t>
                      </a:r>
                      <a:endParaRPr lang="tr-TR" dirty="0"/>
                    </a:p>
                  </a:txBody>
                  <a:tcPr/>
                </a:tc>
                <a:extLst>
                  <a:ext uri="{0D108BD9-81ED-4DB2-BD59-A6C34878D82A}">
                    <a16:rowId xmlns="" xmlns:a16="http://schemas.microsoft.com/office/drawing/2014/main" val="10001"/>
                  </a:ext>
                </a:extLst>
              </a:tr>
              <a:tr h="717987">
                <a:tc>
                  <a:txBody>
                    <a:bodyPr/>
                    <a:lstStyle/>
                    <a:p>
                      <a:r>
                        <a:rPr lang="tr-TR" dirty="0" err="1" smtClean="0"/>
                        <a:t>Sahraaltı</a:t>
                      </a:r>
                      <a:r>
                        <a:rPr lang="tr-TR" dirty="0" smtClean="0"/>
                        <a:t> Afrika, Orta Asya</a:t>
                      </a:r>
                      <a:endParaRPr lang="tr-TR" dirty="0"/>
                    </a:p>
                  </a:txBody>
                  <a:tcPr/>
                </a:tc>
                <a:tc>
                  <a:txBody>
                    <a:bodyPr/>
                    <a:lstStyle/>
                    <a:p>
                      <a:r>
                        <a:rPr lang="tr-TR" dirty="0" smtClean="0"/>
                        <a:t>1.200,00TL</a:t>
                      </a:r>
                      <a:endParaRPr lang="tr-TR" dirty="0"/>
                    </a:p>
                  </a:txBody>
                  <a:tcPr/>
                </a:tc>
                <a:extLst>
                  <a:ext uri="{0D108BD9-81ED-4DB2-BD59-A6C34878D82A}">
                    <a16:rowId xmlns="" xmlns:a16="http://schemas.microsoft.com/office/drawing/2014/main" val="10002"/>
                  </a:ext>
                </a:extLst>
              </a:tr>
              <a:tr h="717987">
                <a:tc>
                  <a:txBody>
                    <a:bodyPr/>
                    <a:lstStyle/>
                    <a:p>
                      <a:r>
                        <a:rPr lang="en-US" dirty="0" smtClean="0"/>
                        <a:t>South Caucasus, South Asia, Middle East and North Africa</a:t>
                      </a:r>
                      <a:endParaRPr lang="tr-TR" dirty="0"/>
                    </a:p>
                  </a:txBody>
                  <a:tcPr/>
                </a:tc>
                <a:tc>
                  <a:txBody>
                    <a:bodyPr/>
                    <a:lstStyle/>
                    <a:p>
                      <a:r>
                        <a:rPr lang="tr-TR" dirty="0" smtClean="0"/>
                        <a:t>1.100,00 </a:t>
                      </a:r>
                      <a:r>
                        <a:rPr lang="tr-TR" dirty="0"/>
                        <a:t>TL</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595289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27784" y="3244334"/>
            <a:ext cx="3744416" cy="954107"/>
          </a:xfrm>
          <a:prstGeom prst="rect">
            <a:avLst/>
          </a:prstGeom>
        </p:spPr>
        <p:txBody>
          <a:bodyPr wrap="square">
            <a:spAutoFit/>
          </a:bodyPr>
          <a:lstStyle/>
          <a:p>
            <a:r>
              <a:rPr lang="tr-TR" sz="2800" b="1" dirty="0">
                <a:latin typeface="Arial Rounded MT Bold" pitchFamily="34" charset="0"/>
              </a:rPr>
              <a:t>SOCIAL </a:t>
            </a:r>
          </a:p>
          <a:p>
            <a:r>
              <a:rPr lang="tr-TR" sz="2000" b="1" dirty="0">
                <a:latin typeface="Arial Rounded MT Bold" pitchFamily="34" charset="0"/>
              </a:rPr>
              <a:t>          </a:t>
            </a:r>
            <a:r>
              <a:rPr lang="tr-TR" sz="2800" b="1" dirty="0">
                <a:latin typeface="Arial Rounded MT Bold" pitchFamily="34" charset="0"/>
              </a:rPr>
              <a:t>ACTIVITIES</a:t>
            </a:r>
            <a:endParaRPr lang="tr-TR" sz="2800" dirty="0"/>
          </a:p>
        </p:txBody>
      </p:sp>
      <p:pic>
        <p:nvPicPr>
          <p:cNvPr id="2050" name="Picture 2" descr="http://www.ajans32.com/images/other/334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6" y="0"/>
            <a:ext cx="4090547" cy="32443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azete32.com.tr/wp-content/uploads/2014/10/SD%C3%9C-Beyaz-Show-ile-co%C5%9Ftu-Gazete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061" y="122694"/>
            <a:ext cx="4711909" cy="3121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3.sdu.edu.tr/SDU_Files/haber/2012/635/amf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293096"/>
            <a:ext cx="5200965" cy="24366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844" y="857232"/>
            <a:ext cx="8855274" cy="5805834"/>
          </a:xfrm>
        </p:spPr>
      </p:pic>
      <p:sp>
        <p:nvSpPr>
          <p:cNvPr id="4" name="3 Başlık"/>
          <p:cNvSpPr>
            <a:spLocks noGrp="1"/>
          </p:cNvSpPr>
          <p:nvPr>
            <p:ph type="title"/>
          </p:nvPr>
        </p:nvSpPr>
        <p:spPr>
          <a:xfrm>
            <a:off x="500034" y="214290"/>
            <a:ext cx="8475691" cy="823935"/>
          </a:xfrm>
        </p:spPr>
        <p:txBody>
          <a:bodyPr>
            <a:noAutofit/>
          </a:bodyPr>
          <a:lstStyle/>
          <a:p>
            <a:pPr algn="ctr">
              <a:defRPr/>
            </a:pPr>
            <a:r>
              <a:rPr lang="tr-TR" sz="2800" dirty="0"/>
              <a:t>MEVLANA INCOMING STUDENTS</a:t>
            </a:r>
            <a:br>
              <a:rPr lang="tr-TR" sz="2800" dirty="0"/>
            </a:br>
            <a:endParaRPr lang="tr-T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2 İçerik Yer Tutucusu"/>
          <p:cNvSpPr>
            <a:spLocks noGrp="1"/>
          </p:cNvSpPr>
          <p:nvPr>
            <p:ph idx="1"/>
          </p:nvPr>
        </p:nvSpPr>
        <p:spPr>
          <a:xfrm>
            <a:off x="223515" y="5445224"/>
            <a:ext cx="8463285" cy="1412776"/>
          </a:xfrm>
        </p:spPr>
        <p:txBody>
          <a:bodyPr>
            <a:normAutofit/>
          </a:bodyPr>
          <a:lstStyle/>
          <a:p>
            <a:pPr algn="ctr">
              <a:buFont typeface="Wingdings 2" pitchFamily="18" charset="2"/>
              <a:buNone/>
            </a:pPr>
            <a:r>
              <a:rPr lang="tr-TR" altLang="tr-TR" b="1" dirty="0">
                <a:latin typeface="Times New Roman" pitchFamily="18" charset="0"/>
              </a:rPr>
              <a:t>Web Adres: </a:t>
            </a:r>
            <a:r>
              <a:rPr lang="tr-TR" altLang="tr-TR" dirty="0">
                <a:latin typeface="Times New Roman" pitchFamily="18" charset="0"/>
              </a:rPr>
              <a:t>http: </a:t>
            </a:r>
            <a:r>
              <a:rPr lang="tr-TR" altLang="tr-TR" dirty="0" smtClean="0">
                <a:latin typeface="Times New Roman" pitchFamily="18" charset="0"/>
              </a:rPr>
              <a:t>mevlana.isparta.edu.tr</a:t>
            </a:r>
            <a:endParaRPr lang="tr-TR" altLang="tr-TR" dirty="0">
              <a:latin typeface="Times New Roman" pitchFamily="18" charset="0"/>
            </a:endParaRPr>
          </a:p>
          <a:p>
            <a:pPr algn="ctr">
              <a:buFont typeface="Wingdings 2" pitchFamily="18" charset="2"/>
              <a:buNone/>
            </a:pPr>
            <a:r>
              <a:rPr lang="tr-TR" altLang="tr-TR" b="1" dirty="0">
                <a:latin typeface="Times New Roman" pitchFamily="18" charset="0"/>
              </a:rPr>
              <a:t>E-mail: </a:t>
            </a:r>
            <a:r>
              <a:rPr lang="tr-TR" altLang="tr-TR" dirty="0" smtClean="0">
                <a:latin typeface="Times New Roman" pitchFamily="18" charset="0"/>
              </a:rPr>
              <a:t>mevlana@isparta.edu.tr</a:t>
            </a:r>
            <a:endParaRPr lang="tr-TR" altLang="tr-TR" dirty="0">
              <a:latin typeface="Times New Roman" pitchFamily="18" charset="0"/>
            </a:endParaRPr>
          </a:p>
          <a:p>
            <a:pPr algn="ctr">
              <a:buFont typeface="Wingdings 2" pitchFamily="18" charset="2"/>
              <a:buNone/>
            </a:pPr>
            <a:r>
              <a:rPr lang="tr-TR" altLang="tr-TR" b="1" dirty="0">
                <a:latin typeface="Times New Roman" pitchFamily="18" charset="0"/>
              </a:rPr>
              <a:t>Phone: </a:t>
            </a:r>
            <a:r>
              <a:rPr lang="tr-TR" altLang="tr-TR" dirty="0">
                <a:latin typeface="Times New Roman" pitchFamily="18" charset="0"/>
              </a:rPr>
              <a:t>00 90 246 211 82 76 – 77 </a:t>
            </a:r>
            <a:endParaRPr lang="tr-TR" altLang="tr-TR" dirty="0">
              <a:latin typeface="Book Antiqua" pitchFamily="18" charset="0"/>
            </a:endParaRPr>
          </a:p>
          <a:p>
            <a:pPr>
              <a:buFont typeface="Arial" charset="0"/>
              <a:buNone/>
            </a:pPr>
            <a:endParaRPr lang="tr-TR" altLang="tr-TR" dirty="0"/>
          </a:p>
          <a:p>
            <a:pPr>
              <a:buFont typeface="Arial" charset="0"/>
              <a:buNone/>
            </a:pPr>
            <a:endParaRPr lang="tr-TR" altLang="tr-TR" dirty="0"/>
          </a:p>
          <a:p>
            <a:pPr>
              <a:buFont typeface="Arial" charset="0"/>
              <a:buNone/>
            </a:pPr>
            <a:endParaRPr lang="tr-TR" altLang="tr-TR" dirty="0"/>
          </a:p>
        </p:txBody>
      </p:sp>
      <p:sp>
        <p:nvSpPr>
          <p:cNvPr id="21506" name="1 Başlık"/>
          <p:cNvSpPr>
            <a:spLocks noGrp="1"/>
          </p:cNvSpPr>
          <p:nvPr>
            <p:ph type="title"/>
          </p:nvPr>
        </p:nvSpPr>
        <p:spPr>
          <a:xfrm>
            <a:off x="457200" y="142852"/>
            <a:ext cx="8229600" cy="1143008"/>
          </a:xfrm>
        </p:spPr>
        <p:txBody>
          <a:bodyPr>
            <a:normAutofit fontScale="90000"/>
          </a:bodyPr>
          <a:lstStyle/>
          <a:p>
            <a:pPr>
              <a:defRPr/>
            </a:pPr>
            <a:r>
              <a:rPr lang="tr-TR" sz="3600" dirty="0">
                <a:solidFill>
                  <a:schemeClr val="tx1"/>
                </a:solidFill>
                <a:latin typeface="Times New Roman" pitchFamily="18" charset="0"/>
                <a:cs typeface="Times New Roman" pitchFamily="18" charset="0"/>
              </a:rPr>
              <a:t>FOR MORE INFORMATION AND THE DOCUMENTS</a:t>
            </a:r>
          </a:p>
        </p:txBody>
      </p:sp>
      <p:pic>
        <p:nvPicPr>
          <p:cNvPr id="3" name="Resim 2"/>
          <p:cNvPicPr>
            <a:picLocks noChangeAspect="1"/>
          </p:cNvPicPr>
          <p:nvPr/>
        </p:nvPicPr>
        <p:blipFill>
          <a:blip r:embed="rId2"/>
          <a:stretch>
            <a:fillRect/>
          </a:stretch>
        </p:blipFill>
        <p:spPr>
          <a:xfrm>
            <a:off x="223515" y="1484783"/>
            <a:ext cx="8463285" cy="38884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788024" y="1124744"/>
            <a:ext cx="4179812" cy="5733256"/>
          </a:xfrm>
          <a:prstGeom prst="rect">
            <a:avLst/>
          </a:prstGeom>
        </p:spPr>
      </p:pic>
      <p:sp>
        <p:nvSpPr>
          <p:cNvPr id="28675" name="2 İçerik Yer Tutucusu"/>
          <p:cNvSpPr>
            <a:spLocks noGrp="1"/>
          </p:cNvSpPr>
          <p:nvPr>
            <p:ph idx="1"/>
          </p:nvPr>
        </p:nvSpPr>
        <p:spPr>
          <a:xfrm>
            <a:off x="395537" y="1268759"/>
            <a:ext cx="4392487" cy="5233203"/>
          </a:xfrm>
        </p:spPr>
        <p:txBody>
          <a:bodyPr>
            <a:normAutofit lnSpcReduction="10000"/>
          </a:bodyPr>
          <a:lstStyle/>
          <a:p>
            <a:pPr algn="just">
              <a:buFont typeface="Wingdings" pitchFamily="2" charset="2"/>
              <a:buChar char="q"/>
            </a:pPr>
            <a:r>
              <a:rPr lang="tr-TR" sz="2000" dirty="0" err="1">
                <a:latin typeface="Arial Rounded MT Bold" pitchFamily="34" charset="0"/>
              </a:rPr>
              <a:t>Incoming</a:t>
            </a:r>
            <a:r>
              <a:rPr lang="tr-TR" sz="2000" dirty="0">
                <a:latin typeface="Arial Rounded MT Bold" pitchFamily="34" charset="0"/>
              </a:rPr>
              <a:t> </a:t>
            </a:r>
            <a:r>
              <a:rPr lang="tr-TR" sz="2000" dirty="0" err="1">
                <a:latin typeface="Arial Rounded MT Bold" pitchFamily="34" charset="0"/>
              </a:rPr>
              <a:t>students</a:t>
            </a:r>
            <a:r>
              <a:rPr lang="tr-TR" sz="2000" dirty="0">
                <a:latin typeface="Arial Rounded MT Bold" pitchFamily="34" charset="0"/>
              </a:rPr>
              <a:t> can </a:t>
            </a:r>
            <a:r>
              <a:rPr lang="tr-TR" sz="2000" dirty="0" err="1">
                <a:latin typeface="Arial Rounded MT Bold" pitchFamily="34" charset="0"/>
              </a:rPr>
              <a:t>accomodate</a:t>
            </a:r>
            <a:r>
              <a:rPr lang="tr-TR" sz="2000" dirty="0">
                <a:latin typeface="Arial Rounded MT Bold" pitchFamily="34" charset="0"/>
              </a:rPr>
              <a:t> in </a:t>
            </a:r>
            <a:r>
              <a:rPr lang="tr-TR" sz="2000" dirty="0" err="1">
                <a:latin typeface="Arial Rounded MT Bold" pitchFamily="34" charset="0"/>
              </a:rPr>
              <a:t>private</a:t>
            </a:r>
            <a:r>
              <a:rPr lang="tr-TR" sz="2000" dirty="0">
                <a:latin typeface="Arial Rounded MT Bold" pitchFamily="34" charset="0"/>
              </a:rPr>
              <a:t> </a:t>
            </a:r>
            <a:r>
              <a:rPr lang="tr-TR" sz="2000" dirty="0" err="1">
                <a:latin typeface="Arial Rounded MT Bold" pitchFamily="34" charset="0"/>
              </a:rPr>
              <a:t>student</a:t>
            </a:r>
            <a:r>
              <a:rPr lang="tr-TR" sz="2000" dirty="0">
                <a:latin typeface="Arial Rounded MT Bold" pitchFamily="34" charset="0"/>
              </a:rPr>
              <a:t> </a:t>
            </a:r>
            <a:r>
              <a:rPr lang="tr-TR" sz="2000" dirty="0" err="1" smtClean="0">
                <a:latin typeface="Arial Rounded MT Bold" pitchFamily="34" charset="0"/>
              </a:rPr>
              <a:t>apartments</a:t>
            </a:r>
            <a:r>
              <a:rPr lang="tr-TR" sz="2000" dirty="0" smtClean="0">
                <a:latin typeface="Arial Rounded MT Bold" pitchFamily="34" charset="0"/>
              </a:rPr>
              <a:t>, Çiftçi Eğitim Merkezi in Central </a:t>
            </a:r>
            <a:r>
              <a:rPr lang="tr-TR" sz="2000" dirty="0" err="1" smtClean="0">
                <a:latin typeface="Arial Rounded MT Bold" pitchFamily="34" charset="0"/>
              </a:rPr>
              <a:t>Campus</a:t>
            </a:r>
            <a:r>
              <a:rPr lang="tr-TR" sz="2000" dirty="0" smtClean="0">
                <a:latin typeface="Arial Rounded MT Bold" pitchFamily="34" charset="0"/>
              </a:rPr>
              <a:t> </a:t>
            </a:r>
            <a:r>
              <a:rPr lang="tr-TR" sz="2000" dirty="0" err="1">
                <a:latin typeface="Arial Rounded MT Bold" pitchFamily="34" charset="0"/>
              </a:rPr>
              <a:t>or</a:t>
            </a:r>
            <a:r>
              <a:rPr lang="tr-TR" sz="2000" dirty="0">
                <a:latin typeface="Arial Rounded MT Bold" pitchFamily="34" charset="0"/>
              </a:rPr>
              <a:t> in </a:t>
            </a:r>
            <a:r>
              <a:rPr lang="tr-TR" sz="2000" dirty="0" err="1">
                <a:latin typeface="Arial Rounded MT Bold" pitchFamily="34" charset="0"/>
              </a:rPr>
              <a:t>private</a:t>
            </a:r>
            <a:r>
              <a:rPr lang="tr-TR" sz="2000" dirty="0">
                <a:latin typeface="Arial Rounded MT Bold" pitchFamily="34" charset="0"/>
              </a:rPr>
              <a:t> </a:t>
            </a:r>
            <a:r>
              <a:rPr lang="tr-TR" sz="2000" dirty="0" err="1">
                <a:latin typeface="Arial Rounded MT Bold" pitchFamily="34" charset="0"/>
              </a:rPr>
              <a:t>dormitory</a:t>
            </a:r>
            <a:r>
              <a:rPr lang="tr-TR" sz="2000" dirty="0" smtClean="0">
                <a:latin typeface="Arial Rounded MT Bold" pitchFamily="34" charset="0"/>
              </a:rPr>
              <a:t>. </a:t>
            </a:r>
            <a:endParaRPr lang="tr-TR" sz="2000" dirty="0">
              <a:latin typeface="Arial Rounded MT Bold" pitchFamily="34" charset="0"/>
            </a:endParaRPr>
          </a:p>
          <a:p>
            <a:pPr algn="just">
              <a:buFont typeface="Wingdings" pitchFamily="2" charset="2"/>
              <a:buChar char="q"/>
            </a:pPr>
            <a:r>
              <a:rPr lang="tr-TR" sz="2000" dirty="0" err="1">
                <a:latin typeface="Arial Rounded MT Bold" pitchFamily="34" charset="0"/>
              </a:rPr>
              <a:t>Incoming</a:t>
            </a:r>
            <a:r>
              <a:rPr lang="tr-TR" sz="2000" dirty="0">
                <a:latin typeface="Arial Rounded MT Bold" pitchFamily="34" charset="0"/>
              </a:rPr>
              <a:t> </a:t>
            </a:r>
            <a:r>
              <a:rPr lang="tr-TR" sz="2000" dirty="0" err="1">
                <a:latin typeface="Arial Rounded MT Bold" pitchFamily="34" charset="0"/>
              </a:rPr>
              <a:t>academic</a:t>
            </a:r>
            <a:r>
              <a:rPr lang="tr-TR" sz="2000" dirty="0">
                <a:latin typeface="Arial Rounded MT Bold" pitchFamily="34" charset="0"/>
              </a:rPr>
              <a:t> </a:t>
            </a:r>
            <a:r>
              <a:rPr lang="tr-TR" sz="2000" dirty="0" err="1">
                <a:latin typeface="Arial Rounded MT Bold" pitchFamily="34" charset="0"/>
              </a:rPr>
              <a:t>staff</a:t>
            </a:r>
            <a:r>
              <a:rPr lang="tr-TR" sz="2000" dirty="0">
                <a:latin typeface="Arial Rounded MT Bold" pitchFamily="34" charset="0"/>
              </a:rPr>
              <a:t> can </a:t>
            </a:r>
            <a:r>
              <a:rPr lang="tr-TR" sz="2000" dirty="0" err="1">
                <a:latin typeface="Arial Rounded MT Bold" pitchFamily="34" charset="0"/>
              </a:rPr>
              <a:t>accomodate</a:t>
            </a:r>
            <a:r>
              <a:rPr lang="tr-TR" sz="2000" dirty="0">
                <a:latin typeface="Arial Rounded MT Bold" pitchFamily="34" charset="0"/>
              </a:rPr>
              <a:t> in </a:t>
            </a:r>
            <a:r>
              <a:rPr lang="tr-TR" sz="2000" dirty="0" err="1">
                <a:latin typeface="Arial Rounded MT Bold" pitchFamily="34" charset="0"/>
              </a:rPr>
              <a:t>University</a:t>
            </a:r>
            <a:r>
              <a:rPr lang="tr-TR" sz="2000" dirty="0">
                <a:latin typeface="Arial Rounded MT Bold" pitchFamily="34" charset="0"/>
              </a:rPr>
              <a:t> </a:t>
            </a:r>
            <a:r>
              <a:rPr lang="tr-TR" sz="2000" dirty="0" err="1">
                <a:latin typeface="Arial Rounded MT Bold" pitchFamily="34" charset="0"/>
              </a:rPr>
              <a:t>guest</a:t>
            </a:r>
            <a:r>
              <a:rPr lang="tr-TR" sz="2000" dirty="0">
                <a:latin typeface="Arial Rounded MT Bold" pitchFamily="34" charset="0"/>
              </a:rPr>
              <a:t> </a:t>
            </a:r>
            <a:r>
              <a:rPr lang="tr-TR" sz="2000" dirty="0" err="1">
                <a:latin typeface="Arial Rounded MT Bold" pitchFamily="34" charset="0"/>
              </a:rPr>
              <a:t>house</a:t>
            </a:r>
            <a:r>
              <a:rPr lang="tr-TR" sz="2000" dirty="0">
                <a:latin typeface="Arial Rounded MT Bold" pitchFamily="34" charset="0"/>
              </a:rPr>
              <a:t> </a:t>
            </a:r>
            <a:r>
              <a:rPr lang="tr-TR" sz="2000" dirty="0" err="1">
                <a:latin typeface="Arial Rounded MT Bold" pitchFamily="34" charset="0"/>
              </a:rPr>
              <a:t>located</a:t>
            </a:r>
            <a:r>
              <a:rPr lang="tr-TR" sz="2000" dirty="0">
                <a:latin typeface="Arial Rounded MT Bold" pitchFamily="34" charset="0"/>
              </a:rPr>
              <a:t> in </a:t>
            </a:r>
            <a:r>
              <a:rPr lang="tr-TR" sz="2000" dirty="0" err="1">
                <a:latin typeface="Arial Rounded MT Bold" pitchFamily="34" charset="0"/>
              </a:rPr>
              <a:t>University</a:t>
            </a:r>
            <a:r>
              <a:rPr lang="tr-TR" sz="2000" dirty="0">
                <a:latin typeface="Arial Rounded MT Bold" pitchFamily="34" charset="0"/>
              </a:rPr>
              <a:t> </a:t>
            </a:r>
            <a:r>
              <a:rPr lang="tr-TR" sz="2000" dirty="0" err="1">
                <a:latin typeface="Arial Rounded MT Bold" pitchFamily="34" charset="0"/>
              </a:rPr>
              <a:t>and</a:t>
            </a:r>
            <a:r>
              <a:rPr lang="tr-TR" sz="2000" dirty="0">
                <a:latin typeface="Arial Rounded MT Bold" pitchFamily="34" charset="0"/>
              </a:rPr>
              <a:t> </a:t>
            </a:r>
            <a:r>
              <a:rPr lang="tr-TR" sz="2000" dirty="0" err="1">
                <a:latin typeface="Arial Rounded MT Bold" pitchFamily="34" charset="0"/>
              </a:rPr>
              <a:t>city</a:t>
            </a:r>
            <a:r>
              <a:rPr lang="tr-TR" sz="2000" dirty="0">
                <a:latin typeface="Arial Rounded MT Bold" pitchFamily="34" charset="0"/>
              </a:rPr>
              <a:t> </a:t>
            </a:r>
            <a:r>
              <a:rPr lang="tr-TR" sz="2000" dirty="0" err="1">
                <a:latin typeface="Arial Rounded MT Bold" pitchFamily="34" charset="0"/>
              </a:rPr>
              <a:t>center</a:t>
            </a:r>
            <a:r>
              <a:rPr lang="tr-TR" sz="2000" dirty="0">
                <a:latin typeface="Arial Rounded MT Bold" pitchFamily="34" charset="0"/>
              </a:rPr>
              <a:t>.</a:t>
            </a:r>
          </a:p>
          <a:p>
            <a:pPr algn="just">
              <a:buFont typeface="Wingdings" pitchFamily="2" charset="2"/>
              <a:buChar char="q"/>
            </a:pPr>
            <a:r>
              <a:rPr lang="tr-TR" sz="2000" dirty="0" err="1">
                <a:latin typeface="Arial Rounded MT Bold" pitchFamily="34" charset="0"/>
              </a:rPr>
              <a:t>Programme</a:t>
            </a:r>
            <a:r>
              <a:rPr lang="tr-TR" sz="2000" dirty="0">
                <a:latin typeface="Arial Rounded MT Bold" pitchFamily="34" charset="0"/>
              </a:rPr>
              <a:t> </a:t>
            </a:r>
            <a:r>
              <a:rPr lang="tr-TR" sz="2000" dirty="0" err="1">
                <a:latin typeface="Arial Rounded MT Bold" pitchFamily="34" charset="0"/>
              </a:rPr>
              <a:t>does</a:t>
            </a:r>
            <a:r>
              <a:rPr lang="tr-TR" sz="2000" dirty="0">
                <a:latin typeface="Arial Rounded MT Bold" pitchFamily="34" charset="0"/>
              </a:rPr>
              <a:t> not pay </a:t>
            </a:r>
            <a:r>
              <a:rPr lang="tr-TR" sz="2000" dirty="0" err="1">
                <a:latin typeface="Arial Rounded MT Bold" pitchFamily="34" charset="0"/>
              </a:rPr>
              <a:t>for</a:t>
            </a:r>
            <a:r>
              <a:rPr lang="tr-TR" sz="2000" dirty="0">
                <a:latin typeface="Arial Rounded MT Bold" pitchFamily="34" charset="0"/>
              </a:rPr>
              <a:t> </a:t>
            </a:r>
            <a:r>
              <a:rPr lang="tr-TR" sz="2000" dirty="0" err="1">
                <a:latin typeface="Arial Rounded MT Bold" pitchFamily="34" charset="0"/>
              </a:rPr>
              <a:t>the</a:t>
            </a:r>
            <a:r>
              <a:rPr lang="tr-TR" sz="2000" dirty="0">
                <a:latin typeface="Arial Rounded MT Bold" pitchFamily="34" charset="0"/>
              </a:rPr>
              <a:t> </a:t>
            </a:r>
            <a:r>
              <a:rPr lang="tr-TR" sz="2000" dirty="0" err="1">
                <a:latin typeface="Arial Rounded MT Bold" pitchFamily="34" charset="0"/>
              </a:rPr>
              <a:t>accomodation</a:t>
            </a:r>
            <a:r>
              <a:rPr lang="tr-TR" sz="2000" dirty="0">
                <a:latin typeface="Arial Rounded MT Bold" pitchFamily="34" charset="0"/>
              </a:rPr>
              <a:t> </a:t>
            </a:r>
            <a:r>
              <a:rPr lang="tr-TR" sz="2000" dirty="0" err="1">
                <a:latin typeface="Arial Rounded MT Bold" pitchFamily="34" charset="0"/>
              </a:rPr>
              <a:t>expenses</a:t>
            </a:r>
            <a:r>
              <a:rPr lang="tr-TR" sz="2000" dirty="0">
                <a:latin typeface="Arial Rounded MT Bold" pitchFamily="34" charset="0"/>
              </a:rPr>
              <a:t>.</a:t>
            </a:r>
          </a:p>
          <a:p>
            <a:pPr marL="137160" indent="0" algn="just">
              <a:buNone/>
            </a:pPr>
            <a:endParaRPr lang="tr-TR" sz="2000" dirty="0">
              <a:latin typeface="Arial Rounded MT Bold" pitchFamily="34" charset="0"/>
            </a:endParaRPr>
          </a:p>
          <a:p>
            <a:pPr lvl="1" algn="just">
              <a:buFont typeface="Wingdings" pitchFamily="2" charset="2"/>
              <a:buChar char="Ø"/>
            </a:pPr>
            <a:r>
              <a:rPr lang="tr-TR" sz="2000" dirty="0" err="1">
                <a:latin typeface="Arial Rounded MT Bold" pitchFamily="34" charset="0"/>
              </a:rPr>
              <a:t>For</a:t>
            </a:r>
            <a:r>
              <a:rPr lang="tr-TR" sz="2000" dirty="0" err="1">
                <a:solidFill>
                  <a:schemeClr val="bg1"/>
                </a:solidFill>
                <a:latin typeface="Arial Rounded MT Bold" pitchFamily="34" charset="0"/>
              </a:rPr>
              <a:t>.</a:t>
            </a:r>
            <a:r>
              <a:rPr lang="tr-TR" sz="2000" dirty="0" err="1">
                <a:latin typeface="Arial Rounded MT Bold" pitchFamily="34" charset="0"/>
              </a:rPr>
              <a:t>More</a:t>
            </a:r>
            <a:r>
              <a:rPr lang="tr-TR" sz="2000" dirty="0" err="1">
                <a:solidFill>
                  <a:schemeClr val="bg1"/>
                </a:solidFill>
                <a:latin typeface="Arial Rounded MT Bold" pitchFamily="34" charset="0"/>
              </a:rPr>
              <a:t>.</a:t>
            </a:r>
            <a:r>
              <a:rPr lang="tr-TR" sz="2000" dirty="0" err="1">
                <a:latin typeface="Arial Rounded MT Bold" pitchFamily="34" charset="0"/>
              </a:rPr>
              <a:t>Information</a:t>
            </a:r>
            <a:r>
              <a:rPr lang="tr-TR" sz="2000" dirty="0">
                <a:latin typeface="Arial Rounded MT Bold" pitchFamily="34" charset="0"/>
              </a:rPr>
              <a:t>: </a:t>
            </a:r>
          </a:p>
          <a:p>
            <a:pPr marL="82550" indent="0" algn="just">
              <a:buNone/>
            </a:pPr>
            <a:r>
              <a:rPr lang="tr-TR" sz="2000" dirty="0">
                <a:latin typeface="Arial Rounded MT Bold" pitchFamily="34" charset="0"/>
              </a:rPr>
              <a:t>http://uluslararasi.sdu.edu.tr/en/external-relations-office/accomodation-5755s.html</a:t>
            </a:r>
          </a:p>
          <a:p>
            <a:pPr algn="just">
              <a:buFont typeface="Wingdings 2" pitchFamily="18" charset="2"/>
              <a:buNone/>
            </a:pPr>
            <a:endParaRPr lang="tr-TR" sz="2000" dirty="0">
              <a:latin typeface="Arial Rounded MT Bold" pitchFamily="34" charset="0"/>
            </a:endParaRPr>
          </a:p>
        </p:txBody>
      </p:sp>
      <p:sp>
        <p:nvSpPr>
          <p:cNvPr id="6" name="1 Başlık"/>
          <p:cNvSpPr>
            <a:spLocks noGrp="1"/>
          </p:cNvSpPr>
          <p:nvPr>
            <p:ph type="title"/>
          </p:nvPr>
        </p:nvSpPr>
        <p:spPr>
          <a:xfrm>
            <a:off x="467545" y="369888"/>
            <a:ext cx="8280920" cy="754856"/>
          </a:xfrm>
        </p:spPr>
        <p:txBody>
          <a:bodyPr>
            <a:normAutofit/>
          </a:bodyPr>
          <a:lstStyle/>
          <a:p>
            <a:pPr>
              <a:defRPr/>
            </a:pPr>
            <a:r>
              <a:rPr lang="tr-TR" sz="3600" dirty="0">
                <a:solidFill>
                  <a:schemeClr val="tx1"/>
                </a:solidFill>
                <a:latin typeface="Times New Roman" pitchFamily="18" charset="0"/>
                <a:cs typeface="Times New Roman" pitchFamily="18" charset="0"/>
              </a:rPr>
              <a:t>ACCOMODATION IN SDU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79512" y="1214422"/>
            <a:ext cx="3744416" cy="5429288"/>
          </a:xfrm>
          <a:prstGeom prst="rect">
            <a:avLst/>
          </a:prstGeom>
        </p:spPr>
      </p:pic>
      <p:sp>
        <p:nvSpPr>
          <p:cNvPr id="2" name="Başlık 1"/>
          <p:cNvSpPr>
            <a:spLocks noGrp="1"/>
          </p:cNvSpPr>
          <p:nvPr>
            <p:ph type="title"/>
          </p:nvPr>
        </p:nvSpPr>
        <p:spPr>
          <a:xfrm>
            <a:off x="457200" y="0"/>
            <a:ext cx="8229600" cy="1000108"/>
          </a:xfrm>
        </p:spPr>
        <p:txBody>
          <a:bodyPr>
            <a:normAutofit/>
          </a:bodyPr>
          <a:lstStyle/>
          <a:p>
            <a:pPr>
              <a:defRPr/>
            </a:pPr>
            <a:r>
              <a:rPr lang="tr-TR" sz="3600" dirty="0">
                <a:solidFill>
                  <a:schemeClr val="tx1"/>
                </a:solidFill>
                <a:latin typeface="Times New Roman" pitchFamily="18" charset="0"/>
                <a:cs typeface="Times New Roman" pitchFamily="18" charset="0"/>
              </a:rPr>
              <a:t>WHO IS MEVLANA?</a:t>
            </a:r>
          </a:p>
        </p:txBody>
      </p:sp>
      <p:sp>
        <p:nvSpPr>
          <p:cNvPr id="7" name="2 İçerik Yer Tutucusu"/>
          <p:cNvSpPr txBox="1">
            <a:spLocks/>
          </p:cNvSpPr>
          <p:nvPr/>
        </p:nvSpPr>
        <p:spPr bwMode="auto">
          <a:xfrm>
            <a:off x="3857620" y="1214422"/>
            <a:ext cx="5106868" cy="5429288"/>
          </a:xfrm>
          <a:prstGeom prst="rect">
            <a:avLst/>
          </a:prstGeom>
          <a:noFill/>
          <a:ln>
            <a:noFill/>
          </a:ln>
          <a:extLst/>
        </p:spPr>
        <p:txBody>
          <a:bodyPr>
            <a:normAutofit fontScale="92500" lnSpcReduction="10000"/>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eaLnBrk="1" fontAlgn="auto" hangingPunct="1">
              <a:spcAft>
                <a:spcPts val="0"/>
              </a:spcAft>
              <a:buFont typeface="Wingdings" panose="05000000000000000000" pitchFamily="2" charset="2"/>
              <a:buChar char="q"/>
              <a:defRPr/>
            </a:pPr>
            <a:r>
              <a:rPr lang="tr-TR" sz="2400" dirty="0"/>
              <a:t>Mevlana has</a:t>
            </a:r>
            <a:r>
              <a:rPr lang="en-US" sz="2400" dirty="0"/>
              <a:t> not make</a:t>
            </a:r>
            <a:r>
              <a:rPr lang="tr-TR" sz="2400" dirty="0"/>
              <a:t> </a:t>
            </a:r>
            <a:r>
              <a:rPr lang="en-US" sz="2400" dirty="0"/>
              <a:t>any discrimination between people as indicated in his verse “Come, come whoever you are.</a:t>
            </a:r>
          </a:p>
          <a:p>
            <a:pPr algn="just" eaLnBrk="1" fontAlgn="auto" hangingPunct="1">
              <a:spcAft>
                <a:spcPts val="0"/>
              </a:spcAft>
              <a:buNone/>
              <a:defRPr/>
            </a:pPr>
            <a:endParaRPr lang="tr-TR" sz="2400" dirty="0"/>
          </a:p>
          <a:p>
            <a:pPr marL="342900" indent="-342900" algn="just">
              <a:buFont typeface="Wingdings" panose="05000000000000000000" pitchFamily="2" charset="2"/>
              <a:buChar char="q"/>
              <a:defRPr/>
            </a:pPr>
            <a:r>
              <a:rPr lang="en-US" sz="2400" dirty="0"/>
              <a:t>UNESCO, due to the 800th anniversary of </a:t>
            </a:r>
            <a:r>
              <a:rPr lang="en-US" sz="2400" dirty="0" err="1"/>
              <a:t>Mevlana’s</a:t>
            </a:r>
            <a:r>
              <a:rPr lang="en-US" sz="2400" dirty="0"/>
              <a:t> birth, declared the</a:t>
            </a:r>
            <a:r>
              <a:rPr lang="tr-TR" sz="2400" dirty="0"/>
              <a:t> </a:t>
            </a:r>
            <a:r>
              <a:rPr lang="en-US" sz="2400" dirty="0"/>
              <a:t>year 2007 as </a:t>
            </a:r>
            <a:r>
              <a:rPr lang="en-US" sz="2400" dirty="0" err="1"/>
              <a:t>Mevlana</a:t>
            </a:r>
            <a:r>
              <a:rPr lang="en-US" sz="2400" dirty="0"/>
              <a:t> and Tolerance year.</a:t>
            </a:r>
            <a:r>
              <a:rPr lang="tr-TR" sz="2400" dirty="0"/>
              <a:t> </a:t>
            </a:r>
          </a:p>
          <a:p>
            <a:pPr marL="342900" indent="-342900" algn="just">
              <a:buFont typeface="Wingdings" panose="05000000000000000000" pitchFamily="2" charset="2"/>
              <a:buChar char="q"/>
              <a:defRPr/>
            </a:pPr>
            <a:endParaRPr lang="tr-TR" sz="2400" dirty="0"/>
          </a:p>
          <a:p>
            <a:pPr marL="342900" indent="-342900" algn="just">
              <a:buFont typeface="Wingdings" panose="05000000000000000000" pitchFamily="2" charset="2"/>
              <a:buChar char="q"/>
              <a:defRPr/>
            </a:pPr>
            <a:r>
              <a:rPr lang="en-US" sz="2400" dirty="0"/>
              <a:t> </a:t>
            </a:r>
            <a:r>
              <a:rPr lang="en-US" sz="2400" dirty="0" err="1"/>
              <a:t>Mevlana</a:t>
            </a:r>
            <a:r>
              <a:rPr lang="en-US" sz="2400" dirty="0"/>
              <a:t> attributed great importance to “change” in his philosophy</a:t>
            </a:r>
            <a:r>
              <a:rPr lang="tr-TR" sz="2400" dirty="0"/>
              <a:t> </a:t>
            </a:r>
            <a:r>
              <a:rPr lang="en-US" sz="2400" dirty="0"/>
              <a:t>throughout his life</a:t>
            </a:r>
            <a:endParaRPr lang="tr-TR" sz="2400" dirty="0"/>
          </a:p>
          <a:p>
            <a:pPr algn="just" eaLnBrk="1" fontAlgn="auto" hangingPunct="1">
              <a:spcAft>
                <a:spcPts val="0"/>
              </a:spcAft>
              <a:buFont typeface="Arial" charset="0"/>
              <a:buNone/>
              <a:defRPr/>
            </a:pPr>
            <a:endParaRPr lang="en-US" sz="2400" dirty="0"/>
          </a:p>
          <a:p>
            <a:pPr algn="just" eaLnBrk="1" fontAlgn="auto" hangingPunct="1">
              <a:spcAft>
                <a:spcPts val="0"/>
              </a:spcAft>
              <a:buFont typeface="Wingdings" panose="05000000000000000000" pitchFamily="2" charset="2"/>
              <a:buChar char="q"/>
              <a:defRPr/>
            </a:pPr>
            <a:r>
              <a:rPr lang="en-US" sz="2400" dirty="0"/>
              <a:t>He is also the author of the important works like </a:t>
            </a:r>
            <a:r>
              <a:rPr lang="en-US" sz="2400" i="1" dirty="0" err="1"/>
              <a:t>Masnavi</a:t>
            </a:r>
            <a:r>
              <a:rPr lang="en-US" sz="2400" i="1" dirty="0"/>
              <a:t>, Divan-</a:t>
            </a:r>
            <a:r>
              <a:rPr lang="en-US" sz="2400" i="1" dirty="0" err="1"/>
              <a:t>ı</a:t>
            </a:r>
            <a:r>
              <a:rPr lang="en-US" sz="2400" i="1" dirty="0"/>
              <a:t> </a:t>
            </a:r>
            <a:r>
              <a:rPr lang="en-US" sz="2400" i="1" dirty="0" err="1"/>
              <a:t>Kebir</a:t>
            </a:r>
            <a:r>
              <a:rPr lang="en-US" sz="2400" i="1" dirty="0"/>
              <a:t>, </a:t>
            </a:r>
            <a:r>
              <a:rPr lang="en-US" sz="2400" i="1" dirty="0" err="1"/>
              <a:t>Fihi</a:t>
            </a:r>
            <a:r>
              <a:rPr lang="en-US" sz="2400" i="1" dirty="0"/>
              <a:t> </a:t>
            </a:r>
            <a:r>
              <a:rPr lang="en-US" sz="2400" i="1" dirty="0" err="1"/>
              <a:t>Mafih</a:t>
            </a:r>
            <a:r>
              <a:rPr lang="en-US" sz="2400" i="1" dirty="0"/>
              <a:t>, </a:t>
            </a:r>
            <a:r>
              <a:rPr lang="en-US" sz="2400" i="1" dirty="0" err="1"/>
              <a:t>Mektubat</a:t>
            </a:r>
            <a:r>
              <a:rPr lang="en-US" sz="2400" dirty="0"/>
              <a:t> and </a:t>
            </a:r>
            <a:r>
              <a:rPr lang="en-US" sz="2400" i="1" dirty="0" err="1"/>
              <a:t>Mecalis-i</a:t>
            </a:r>
            <a:r>
              <a:rPr lang="en-US" sz="2400" i="1" dirty="0"/>
              <a:t> </a:t>
            </a:r>
            <a:r>
              <a:rPr lang="en-US" sz="2400" i="1" dirty="0" err="1"/>
              <a:t>Seba</a:t>
            </a:r>
            <a:r>
              <a:rPr lang="en-US" sz="2400" dirty="0"/>
              <a:t>.</a:t>
            </a:r>
          </a:p>
          <a:p>
            <a:pPr eaLnBrk="1" fontAlgn="auto" hangingPunct="1">
              <a:spcAft>
                <a:spcPts val="0"/>
              </a:spcAft>
              <a:defRPr/>
            </a:pPr>
            <a:endParaRPr lang="tr-T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539552" y="260648"/>
            <a:ext cx="8209161" cy="1200329"/>
          </a:xfrm>
          <a:prstGeom prst="rect">
            <a:avLst/>
          </a:prstGeom>
        </p:spPr>
        <p:txBody>
          <a:bodyPr wrap="square">
            <a:spAutoFit/>
          </a:bodyPr>
          <a:lstStyle/>
          <a:p>
            <a:pPr algn="ctr">
              <a:defRPr/>
            </a:pPr>
            <a:r>
              <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MEVLANA EXCHANGE PROGRAMME</a:t>
            </a:r>
          </a:p>
        </p:txBody>
      </p:sp>
      <p:pic>
        <p:nvPicPr>
          <p:cNvPr id="3" name="Resim 2"/>
          <p:cNvPicPr>
            <a:picLocks noChangeAspect="1"/>
          </p:cNvPicPr>
          <p:nvPr/>
        </p:nvPicPr>
        <p:blipFill>
          <a:blip r:embed="rId3"/>
          <a:stretch>
            <a:fillRect/>
          </a:stretch>
        </p:blipFill>
        <p:spPr>
          <a:xfrm>
            <a:off x="440828" y="3681028"/>
            <a:ext cx="8425185" cy="2376264"/>
          </a:xfrm>
          <a:prstGeom prst="rect">
            <a:avLst/>
          </a:prstGeom>
        </p:spPr>
      </p:pic>
      <p:sp>
        <p:nvSpPr>
          <p:cNvPr id="4" name="Unvan 3"/>
          <p:cNvSpPr>
            <a:spLocks noGrp="1"/>
          </p:cNvSpPr>
          <p:nvPr>
            <p:ph type="title"/>
          </p:nvPr>
        </p:nvSpPr>
        <p:spPr>
          <a:xfrm>
            <a:off x="541622" y="1973182"/>
            <a:ext cx="8209161" cy="4896544"/>
          </a:xfrm>
        </p:spPr>
        <p:txBody>
          <a:bodyPr/>
          <a:lstStyle/>
          <a:p>
            <a:pPr algn="ctr"/>
            <a:r>
              <a:rPr lang="tr-TR" sz="2400" dirty="0">
                <a:solidFill>
                  <a:schemeClr val="tx1"/>
                </a:solidFill>
                <a:latin typeface="+mn-lt"/>
                <a:ea typeface="+mn-ea"/>
                <a:cs typeface="+mn-cs"/>
              </a:rPr>
              <a:t>Mevlana Exchange </a:t>
            </a:r>
            <a:r>
              <a:rPr lang="tr-TR" sz="2400" dirty="0" err="1">
                <a:solidFill>
                  <a:schemeClr val="tx1"/>
                </a:solidFill>
                <a:latin typeface="+mn-lt"/>
                <a:ea typeface="+mn-ea"/>
                <a:cs typeface="+mn-cs"/>
              </a:rPr>
              <a:t>Programme</a:t>
            </a:r>
            <a:r>
              <a:rPr lang="tr-TR" sz="2400" dirty="0">
                <a:solidFill>
                  <a:schemeClr val="tx1"/>
                </a:solidFill>
                <a:latin typeface="+mn-lt"/>
                <a:ea typeface="+mn-ea"/>
                <a:cs typeface="+mn-cs"/>
              </a:rPr>
              <a:t> is a </a:t>
            </a:r>
            <a:r>
              <a:rPr lang="tr-TR" sz="2400" dirty="0" err="1">
                <a:solidFill>
                  <a:schemeClr val="tx1"/>
                </a:solidFill>
                <a:latin typeface="+mn-lt"/>
                <a:ea typeface="+mn-ea"/>
                <a:cs typeface="+mn-cs"/>
              </a:rPr>
              <a:t>programme</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which</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aims</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the</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exchange</a:t>
            </a:r>
            <a:r>
              <a:rPr lang="tr-TR" sz="2400" dirty="0">
                <a:solidFill>
                  <a:schemeClr val="tx1"/>
                </a:solidFill>
                <a:latin typeface="+mn-lt"/>
                <a:ea typeface="+mn-ea"/>
                <a:cs typeface="+mn-cs"/>
              </a:rPr>
              <a:t> of </a:t>
            </a:r>
            <a:r>
              <a:rPr lang="tr-TR" sz="2400" dirty="0" err="1">
                <a:solidFill>
                  <a:schemeClr val="tx1"/>
                </a:solidFill>
                <a:latin typeface="+mn-lt"/>
                <a:ea typeface="+mn-ea"/>
                <a:cs typeface="+mn-cs"/>
              </a:rPr>
              <a:t>students</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and</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academic</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staff</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between</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the</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Turkish</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Higher</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Education</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institutions</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and</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Higher</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Education</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institutions</a:t>
            </a:r>
            <a:r>
              <a:rPr lang="tr-TR" sz="2400" dirty="0">
                <a:solidFill>
                  <a:schemeClr val="tx1"/>
                </a:solidFill>
                <a:latin typeface="+mn-lt"/>
                <a:ea typeface="+mn-ea"/>
                <a:cs typeface="+mn-cs"/>
              </a:rPr>
              <a:t> of </a:t>
            </a:r>
            <a:r>
              <a:rPr lang="tr-TR" sz="2400" dirty="0" err="1">
                <a:solidFill>
                  <a:schemeClr val="tx1"/>
                </a:solidFill>
                <a:latin typeface="+mn-lt"/>
                <a:ea typeface="+mn-ea"/>
                <a:cs typeface="+mn-cs"/>
              </a:rPr>
              <a:t>other</a:t>
            </a:r>
            <a:r>
              <a:rPr lang="tr-TR" sz="2400" dirty="0">
                <a:solidFill>
                  <a:schemeClr val="tx1"/>
                </a:solidFill>
                <a:latin typeface="+mn-lt"/>
                <a:ea typeface="+mn-ea"/>
                <a:cs typeface="+mn-cs"/>
              </a:rPr>
              <a:t> </a:t>
            </a:r>
            <a:r>
              <a:rPr lang="tr-TR" sz="2400" dirty="0" err="1">
                <a:solidFill>
                  <a:schemeClr val="tx1"/>
                </a:solidFill>
                <a:latin typeface="+mn-lt"/>
                <a:ea typeface="+mn-ea"/>
                <a:cs typeface="+mn-cs"/>
              </a:rPr>
              <a:t>countries</a:t>
            </a:r>
            <a:r>
              <a:rPr lang="tr-TR" sz="2400" dirty="0">
                <a:solidFill>
                  <a:schemeClr val="tx1"/>
                </a:solidFill>
                <a:latin typeface="+mn-lt"/>
                <a:ea typeface="+mn-ea"/>
                <a:cs typeface="+mn-cs"/>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899591" y="620713"/>
            <a:ext cx="7849121" cy="2031325"/>
          </a:xfrm>
          <a:prstGeom prst="rect">
            <a:avLst/>
          </a:prstGeom>
        </p:spPr>
        <p:txBody>
          <a:bodyPr wrap="square">
            <a:spAutoFit/>
          </a:bodyPr>
          <a:lstStyle/>
          <a:p>
            <a:pPr>
              <a:defRPr/>
            </a:pPr>
            <a:r>
              <a:rPr lang="en-US"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D</a:t>
            </a:r>
            <a:r>
              <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I</a:t>
            </a:r>
            <a:r>
              <a:rPr lang="en-US"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FFERENCE W</a:t>
            </a:r>
            <a:r>
              <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I</a:t>
            </a:r>
            <a:r>
              <a:rPr lang="en-US"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TH OTHER </a:t>
            </a:r>
            <a:endPar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a:p>
            <a:pPr>
              <a:defRPr/>
            </a:pPr>
            <a:r>
              <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              </a:t>
            </a:r>
            <a:r>
              <a:rPr lang="en-US"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PROGRAMMES:</a:t>
            </a:r>
            <a:endParaRPr 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a:p>
            <a:pPr>
              <a:defRPr/>
            </a:pPr>
            <a:endParaRPr lang="tr-TR" sz="5400" b="1" i="1" dirty="0">
              <a:solidFill>
                <a:schemeClr val="accent1">
                  <a:lumMod val="50000"/>
                </a:schemeClr>
              </a:solidFill>
              <a:latin typeface="Arial" pitchFamily="34" charset="0"/>
            </a:endParaRPr>
          </a:p>
        </p:txBody>
      </p:sp>
      <p:sp>
        <p:nvSpPr>
          <p:cNvPr id="32773" name="9 Metin kutusu"/>
          <p:cNvSpPr txBox="1">
            <a:spLocks noChangeArrowheads="1"/>
          </p:cNvSpPr>
          <p:nvPr/>
        </p:nvSpPr>
        <p:spPr bwMode="auto">
          <a:xfrm>
            <a:off x="737926" y="1641111"/>
            <a:ext cx="8172450" cy="4524315"/>
          </a:xfrm>
          <a:prstGeom prst="rect">
            <a:avLst/>
          </a:prstGeom>
          <a:noFill/>
          <a:ln w="9525">
            <a:noFill/>
            <a:miter lim="800000"/>
            <a:headEnd/>
            <a:tailEnd/>
          </a:ln>
        </p:spPr>
        <p:txBody>
          <a:bodyPr>
            <a:spAutoFit/>
          </a:bodyPr>
          <a:lstStyle/>
          <a:p>
            <a:r>
              <a:rPr lang="en-US" altLang="tr-TR" sz="2400" dirty="0"/>
              <a:t> </a:t>
            </a:r>
            <a:endParaRPr lang="tr-TR" altLang="tr-TR" sz="2400" dirty="0"/>
          </a:p>
          <a:p>
            <a:pPr marL="342900" indent="-342900">
              <a:buFont typeface="Wingdings" pitchFamily="2" charset="2"/>
              <a:buChar char="q"/>
            </a:pPr>
            <a:r>
              <a:rPr lang="tr-TR" altLang="tr-TR" sz="2400" dirty="0"/>
              <a:t> </a:t>
            </a:r>
            <a:r>
              <a:rPr lang="en-US" altLang="tr-TR" sz="2400" dirty="0"/>
              <a:t>Offer</a:t>
            </a:r>
            <a:r>
              <a:rPr lang="tr-TR" altLang="tr-TR" sz="2400" dirty="0"/>
              <a:t> </a:t>
            </a:r>
            <a:r>
              <a:rPr lang="en-US" altLang="tr-TR" sz="2400" dirty="0"/>
              <a:t>the opportunity of studying or teaching in any University in the world.</a:t>
            </a:r>
            <a:endParaRPr lang="tr-TR" altLang="tr-TR" sz="2400" dirty="0"/>
          </a:p>
          <a:p>
            <a:pPr marL="342900" indent="-342900">
              <a:buFont typeface="Wingdings" pitchFamily="2" charset="2"/>
              <a:buChar char="q"/>
            </a:pPr>
            <a:endParaRPr lang="tr-TR" altLang="tr-TR" sz="2400" dirty="0"/>
          </a:p>
          <a:p>
            <a:pPr marL="342900" indent="-342900">
              <a:buFont typeface="Wingdings" pitchFamily="2" charset="2"/>
              <a:buChar char="q"/>
            </a:pPr>
            <a:r>
              <a:rPr lang="tr-TR" altLang="tr-TR" sz="2400" dirty="0"/>
              <a:t> </a:t>
            </a:r>
            <a:r>
              <a:rPr lang="en-US" altLang="tr-TR" sz="2400" dirty="0"/>
              <a:t>There isn’t any geographical boundaries.</a:t>
            </a:r>
            <a:endParaRPr lang="tr-TR" altLang="tr-TR" sz="2400" dirty="0"/>
          </a:p>
          <a:p>
            <a:pPr marL="342900" indent="-342900">
              <a:buFont typeface="Wingdings" pitchFamily="2" charset="2"/>
              <a:buChar char="q"/>
            </a:pPr>
            <a:endParaRPr lang="tr-TR" altLang="tr-TR" sz="2400" dirty="0"/>
          </a:p>
          <a:p>
            <a:pPr marL="342900" indent="-342900">
              <a:buFont typeface="Wingdings" pitchFamily="2" charset="2"/>
              <a:buChar char="q"/>
            </a:pPr>
            <a:r>
              <a:rPr lang="tr-TR" altLang="tr-TR" sz="2400" dirty="0"/>
              <a:t> </a:t>
            </a:r>
            <a:r>
              <a:rPr lang="en-US" altLang="tr-TR" sz="2400" dirty="0"/>
              <a:t>Opportunity of non-refundable grant.</a:t>
            </a:r>
            <a:endParaRPr lang="tr-TR" altLang="tr-TR" sz="2400" dirty="0"/>
          </a:p>
          <a:p>
            <a:pPr marL="342900" indent="-342900">
              <a:buFont typeface="Wingdings" pitchFamily="2" charset="2"/>
              <a:buChar char="q"/>
            </a:pPr>
            <a:endParaRPr lang="tr-TR" altLang="tr-TR" sz="2400" dirty="0"/>
          </a:p>
          <a:p>
            <a:pPr marL="342900" indent="-342900">
              <a:buFont typeface="Wingdings" pitchFamily="2" charset="2"/>
              <a:buChar char="q"/>
            </a:pPr>
            <a:r>
              <a:rPr lang="tr-TR" altLang="tr-TR" sz="2400" dirty="0"/>
              <a:t>Mevlana Exchange </a:t>
            </a:r>
            <a:r>
              <a:rPr lang="tr-TR" altLang="tr-TR" sz="2400" dirty="0" err="1"/>
              <a:t>Programme</a:t>
            </a:r>
            <a:r>
              <a:rPr lang="tr-TR" altLang="tr-TR" sz="2400" dirty="0"/>
              <a:t> </a:t>
            </a:r>
            <a:r>
              <a:rPr lang="tr-TR" altLang="tr-TR" sz="2400" dirty="0" err="1"/>
              <a:t>includes</a:t>
            </a:r>
            <a:r>
              <a:rPr lang="tr-TR" altLang="tr-TR" sz="2400" dirty="0"/>
              <a:t> </a:t>
            </a:r>
            <a:r>
              <a:rPr lang="tr-TR" altLang="tr-TR" sz="2400" dirty="0" smtClean="0"/>
              <a:t>58 </a:t>
            </a:r>
            <a:r>
              <a:rPr lang="tr-TR" altLang="tr-TR" sz="2400" dirty="0" err="1" smtClean="0"/>
              <a:t>countries</a:t>
            </a:r>
            <a:r>
              <a:rPr lang="tr-TR" altLang="tr-TR" sz="2400" dirty="0" smtClean="0"/>
              <a:t>.</a:t>
            </a:r>
            <a:endParaRPr lang="tr-TR" altLang="tr-TR" sz="2400" dirty="0"/>
          </a:p>
          <a:p>
            <a:pPr marL="342900" indent="-342900">
              <a:buFont typeface="Wingdings" pitchFamily="2" charset="2"/>
              <a:buChar char="q"/>
            </a:pPr>
            <a:endParaRPr lang="tr-TR" altLang="tr-TR" sz="2400" dirty="0"/>
          </a:p>
          <a:p>
            <a:pPr marL="342900" indent="-342900">
              <a:buFont typeface="Wingdings" pitchFamily="2" charset="2"/>
              <a:buChar char="q"/>
            </a:pPr>
            <a:r>
              <a:rPr lang="tr-TR" altLang="tr-TR" sz="2400" dirty="0"/>
              <a:t> </a:t>
            </a:r>
            <a:r>
              <a:rPr lang="en-US" altLang="tr-TR" sz="2400" dirty="0"/>
              <a:t>The participants of </a:t>
            </a:r>
            <a:r>
              <a:rPr lang="en-US" altLang="tr-TR" sz="2400" dirty="0" err="1"/>
              <a:t>Mevlana</a:t>
            </a:r>
            <a:r>
              <a:rPr lang="en-US" altLang="tr-TR" sz="2400" dirty="0"/>
              <a:t> Exchange </a:t>
            </a:r>
            <a:r>
              <a:rPr lang="en-US" altLang="tr-TR" sz="2400" dirty="0" err="1"/>
              <a:t>programme</a:t>
            </a:r>
            <a:r>
              <a:rPr lang="en-US" altLang="tr-TR" sz="2400" dirty="0"/>
              <a:t> can also participate in other Exchange </a:t>
            </a:r>
            <a:r>
              <a:rPr lang="en-US" altLang="tr-TR" sz="2400" dirty="0" err="1"/>
              <a:t>programmes</a:t>
            </a:r>
            <a:r>
              <a:rPr lang="en-US" altLang="tr-TR" sz="2400" dirty="0"/>
              <a:t>. </a:t>
            </a:r>
            <a:endParaRPr lang="tr-TR" altLang="tr-T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11 Dikdörtgen"/>
          <p:cNvSpPr>
            <a:spLocks noChangeArrowheads="1"/>
          </p:cNvSpPr>
          <p:nvPr/>
        </p:nvSpPr>
        <p:spPr bwMode="auto">
          <a:xfrm>
            <a:off x="302695" y="260648"/>
            <a:ext cx="8353176" cy="1754326"/>
          </a:xfrm>
          <a:prstGeom prst="rect">
            <a:avLst/>
          </a:prstGeom>
          <a:noFill/>
          <a:ln w="9525">
            <a:noFill/>
            <a:miter lim="800000"/>
            <a:headEnd/>
            <a:tailEnd/>
          </a:ln>
        </p:spPr>
        <p:txBody>
          <a:bodyPr wrap="square">
            <a:spAutoFit/>
          </a:bodyPr>
          <a:lstStyle/>
          <a:p>
            <a:pPr algn="ctr">
              <a:defRPr/>
            </a:pP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MEVLANA EXCHANGE PROGRAMME B</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I</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LATERAL </a:t>
            </a:r>
            <a:r>
              <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    </a:t>
            </a: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AGREEMENT </a:t>
            </a:r>
            <a:endPar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sp>
        <p:nvSpPr>
          <p:cNvPr id="8" name="Metin kutusu 1"/>
          <p:cNvSpPr txBox="1"/>
          <p:nvPr/>
        </p:nvSpPr>
        <p:spPr>
          <a:xfrm>
            <a:off x="282316" y="2204864"/>
            <a:ext cx="8497193" cy="5601533"/>
          </a:xfrm>
          <a:prstGeom prst="rect">
            <a:avLst/>
          </a:prstGeom>
          <a:noFill/>
        </p:spPr>
        <p:txBody>
          <a:bodyPr wrap="square">
            <a:spAutoFit/>
          </a:bodyPr>
          <a:lstStyle/>
          <a:p>
            <a:pPr marL="342900" indent="-342900">
              <a:buFont typeface="Wingdings" pitchFamily="2" charset="2"/>
              <a:buChar char="q"/>
              <a:defRPr/>
            </a:pPr>
            <a:r>
              <a:rPr lang="tr-TR" sz="2400" dirty="0"/>
              <a:t>A </a:t>
            </a:r>
            <a:r>
              <a:rPr lang="en-US" sz="2400" dirty="0"/>
              <a:t>valid  bilateral agreement</a:t>
            </a:r>
            <a:r>
              <a:rPr lang="tr-TR" sz="2400" dirty="0"/>
              <a:t> is </a:t>
            </a:r>
            <a:r>
              <a:rPr lang="tr-TR" sz="2400" dirty="0" err="1"/>
              <a:t>required</a:t>
            </a:r>
            <a:r>
              <a:rPr lang="tr-TR" sz="2400" dirty="0"/>
              <a:t> </a:t>
            </a:r>
            <a:r>
              <a:rPr lang="tr-TR" sz="2400" dirty="0" err="1"/>
              <a:t>for</a:t>
            </a:r>
            <a:r>
              <a:rPr lang="tr-TR" sz="2400" dirty="0"/>
              <a:t> </a:t>
            </a:r>
            <a:r>
              <a:rPr lang="en-US" sz="2400" dirty="0"/>
              <a:t>student and academic staff </a:t>
            </a:r>
            <a:r>
              <a:rPr lang="tr-TR" sz="2400" dirty="0"/>
              <a:t>e</a:t>
            </a:r>
            <a:r>
              <a:rPr lang="en-US" sz="2400" dirty="0" err="1"/>
              <a:t>xchang</a:t>
            </a:r>
            <a:r>
              <a:rPr lang="tr-TR" sz="2400" dirty="0"/>
              <a:t>e.</a:t>
            </a:r>
          </a:p>
          <a:p>
            <a:pPr marL="342900" lvl="1" indent="-342900">
              <a:buFont typeface="Wingdings" pitchFamily="2" charset="2"/>
              <a:buChar char="q"/>
              <a:defRPr/>
            </a:pPr>
            <a:r>
              <a:rPr lang="en-US" sz="2400" dirty="0"/>
              <a:t>The bilateral agreements is valid for five</a:t>
            </a:r>
            <a:r>
              <a:rPr lang="tr-TR" sz="2400" dirty="0"/>
              <a:t> </a:t>
            </a:r>
            <a:r>
              <a:rPr lang="en-US" sz="2400" dirty="0"/>
              <a:t>years.</a:t>
            </a:r>
            <a:endParaRPr lang="tr-TR" sz="2400" dirty="0"/>
          </a:p>
          <a:p>
            <a:pPr marL="342900" indent="-342900">
              <a:buFont typeface="Wingdings" pitchFamily="2" charset="2"/>
              <a:buChar char="q"/>
              <a:defRPr/>
            </a:pPr>
            <a:r>
              <a:rPr lang="en-US" sz="2400" dirty="0"/>
              <a:t>The institutes can make an additional Protocol to</a:t>
            </a:r>
            <a:r>
              <a:rPr lang="tr-TR" sz="2400" dirty="0"/>
              <a:t> </a:t>
            </a:r>
            <a:r>
              <a:rPr lang="en-US" sz="2400" dirty="0"/>
              <a:t>indicate the responsibility of foreign universities. </a:t>
            </a:r>
            <a:endParaRPr lang="tr-TR" sz="2400" dirty="0"/>
          </a:p>
          <a:p>
            <a:pPr marL="342900" lvl="1" indent="-342900">
              <a:buFont typeface="Wingdings" pitchFamily="2" charset="2"/>
              <a:buChar char="q"/>
            </a:pPr>
            <a:r>
              <a:rPr lang="tr-TR" sz="2400" dirty="0" err="1"/>
              <a:t>Suleyman</a:t>
            </a:r>
            <a:r>
              <a:rPr lang="tr-TR" sz="2400" dirty="0"/>
              <a:t> Demirel </a:t>
            </a:r>
            <a:r>
              <a:rPr lang="tr-TR" sz="2400" dirty="0" err="1"/>
              <a:t>University</a:t>
            </a:r>
            <a:r>
              <a:rPr lang="tr-TR" sz="2400" dirty="0"/>
              <a:t> has </a:t>
            </a:r>
            <a:r>
              <a:rPr lang="tr-TR" sz="2400" dirty="0" smtClean="0"/>
              <a:t>19 </a:t>
            </a:r>
            <a:r>
              <a:rPr lang="tr-TR" sz="2400" dirty="0" err="1"/>
              <a:t>bilateral</a:t>
            </a:r>
            <a:r>
              <a:rPr lang="tr-TR" sz="2400" dirty="0"/>
              <a:t> </a:t>
            </a:r>
            <a:r>
              <a:rPr lang="tr-TR" sz="2400" dirty="0" err="1"/>
              <a:t>agreements</a:t>
            </a:r>
            <a:r>
              <a:rPr lang="tr-TR" sz="2400" dirty="0"/>
              <a:t> </a:t>
            </a:r>
            <a:r>
              <a:rPr lang="tr-TR" sz="2400" dirty="0" err="1"/>
              <a:t>with</a:t>
            </a:r>
            <a:r>
              <a:rPr lang="tr-TR" sz="2400" dirty="0"/>
              <a:t> </a:t>
            </a:r>
            <a:r>
              <a:rPr lang="tr-TR" sz="2400" dirty="0" smtClean="0"/>
              <a:t>11 </a:t>
            </a:r>
            <a:r>
              <a:rPr lang="tr-TR" sz="2400" dirty="0" err="1"/>
              <a:t>different</a:t>
            </a:r>
            <a:r>
              <a:rPr lang="tr-TR" sz="2400" dirty="0"/>
              <a:t> </a:t>
            </a:r>
            <a:r>
              <a:rPr lang="tr-TR" sz="2400" dirty="0" err="1"/>
              <a:t>countries</a:t>
            </a:r>
            <a:r>
              <a:rPr lang="tr-TR" sz="2400" dirty="0"/>
              <a:t>. </a:t>
            </a:r>
          </a:p>
          <a:p>
            <a:pPr marL="342900" indent="-342900">
              <a:buFont typeface="Wingdings" pitchFamily="2" charset="2"/>
              <a:buChar char="q"/>
            </a:pPr>
            <a:r>
              <a:rPr lang="tr-TR" sz="2400" dirty="0" err="1"/>
              <a:t>Suleyman</a:t>
            </a:r>
            <a:r>
              <a:rPr lang="tr-TR" sz="2400" dirty="0"/>
              <a:t> Demirel </a:t>
            </a:r>
            <a:r>
              <a:rPr lang="tr-TR" sz="2400" dirty="0" err="1"/>
              <a:t>University</a:t>
            </a:r>
            <a:r>
              <a:rPr lang="tr-TR" sz="2400" dirty="0"/>
              <a:t> </a:t>
            </a:r>
            <a:r>
              <a:rPr lang="tr-TR" sz="2400"/>
              <a:t>has </a:t>
            </a:r>
            <a:r>
              <a:rPr lang="tr-TR" sz="2400" smtClean="0"/>
              <a:t>727 </a:t>
            </a:r>
            <a:r>
              <a:rPr lang="tr-TR" sz="2400" dirty="0" err="1" smtClean="0"/>
              <a:t>incoming</a:t>
            </a:r>
            <a:r>
              <a:rPr lang="tr-TR" sz="2400" dirty="0" smtClean="0"/>
              <a:t> </a:t>
            </a:r>
            <a:r>
              <a:rPr lang="tr-TR" sz="2400" dirty="0" err="1" smtClean="0"/>
              <a:t>students</a:t>
            </a:r>
            <a:r>
              <a:rPr lang="tr-TR" sz="2400" dirty="0" smtClean="0"/>
              <a:t> </a:t>
            </a:r>
            <a:r>
              <a:rPr lang="tr-TR" sz="2400" dirty="0" err="1"/>
              <a:t>and</a:t>
            </a:r>
            <a:r>
              <a:rPr lang="tr-TR" sz="2400" dirty="0"/>
              <a:t> </a:t>
            </a:r>
            <a:r>
              <a:rPr lang="tr-TR" sz="2400" dirty="0" smtClean="0"/>
              <a:t>427 </a:t>
            </a:r>
            <a:r>
              <a:rPr lang="tr-TR" sz="2400" dirty="0" err="1" smtClean="0"/>
              <a:t>incoming</a:t>
            </a:r>
            <a:r>
              <a:rPr lang="tr-TR" sz="2400" dirty="0" smtClean="0"/>
              <a:t> </a:t>
            </a:r>
            <a:r>
              <a:rPr lang="tr-TR" sz="2400" dirty="0" err="1" smtClean="0"/>
              <a:t>academic</a:t>
            </a:r>
            <a:r>
              <a:rPr lang="tr-TR" sz="2400" dirty="0" smtClean="0"/>
              <a:t> </a:t>
            </a:r>
            <a:r>
              <a:rPr lang="tr-TR" sz="2400" dirty="0" err="1"/>
              <a:t>staff</a:t>
            </a:r>
            <a:r>
              <a:rPr lang="tr-TR" sz="2400" dirty="0"/>
              <a:t> </a:t>
            </a:r>
            <a:r>
              <a:rPr lang="tr-TR" sz="2400" dirty="0" err="1"/>
              <a:t>quota</a:t>
            </a:r>
            <a:r>
              <a:rPr lang="tr-TR" sz="2400" dirty="0"/>
              <a:t>.</a:t>
            </a:r>
          </a:p>
          <a:p>
            <a:pPr marL="342900" lvl="1" indent="-342900">
              <a:buFont typeface="Wingdings" pitchFamily="2" charset="2"/>
              <a:buChar char="q"/>
            </a:pPr>
            <a:r>
              <a:rPr lang="tr-TR" sz="2400" dirty="0" err="1"/>
              <a:t>Suleyman</a:t>
            </a:r>
            <a:r>
              <a:rPr lang="tr-TR" sz="2400" dirty="0"/>
              <a:t> Demirel </a:t>
            </a:r>
            <a:r>
              <a:rPr lang="tr-TR" sz="2400" dirty="0" err="1"/>
              <a:t>University</a:t>
            </a:r>
            <a:r>
              <a:rPr lang="tr-TR" sz="2400" dirty="0"/>
              <a:t> Mevlana Office </a:t>
            </a:r>
            <a:r>
              <a:rPr lang="tr-TR" sz="2400" dirty="0" err="1"/>
              <a:t>and</a:t>
            </a:r>
            <a:r>
              <a:rPr lang="tr-TR" sz="2400" dirty="0"/>
              <a:t> </a:t>
            </a:r>
            <a:r>
              <a:rPr lang="tr-TR" sz="2400" dirty="0" err="1"/>
              <a:t>its</a:t>
            </a:r>
            <a:r>
              <a:rPr lang="tr-TR" sz="2400" dirty="0"/>
              <a:t> </a:t>
            </a:r>
            <a:r>
              <a:rPr lang="tr-TR" sz="2400" dirty="0" smtClean="0"/>
              <a:t> </a:t>
            </a:r>
            <a:r>
              <a:rPr lang="tr-TR" sz="2400" dirty="0" err="1"/>
              <a:t>voluntary</a:t>
            </a:r>
            <a:r>
              <a:rPr lang="tr-TR" sz="2400" dirty="0"/>
              <a:t> </a:t>
            </a:r>
            <a:r>
              <a:rPr lang="tr-TR" sz="2400" dirty="0" err="1"/>
              <a:t>students</a:t>
            </a:r>
            <a:r>
              <a:rPr lang="tr-TR" sz="2400" dirty="0"/>
              <a:t> </a:t>
            </a:r>
            <a:r>
              <a:rPr lang="tr-TR" sz="2400" dirty="0" err="1"/>
              <a:t>help</a:t>
            </a:r>
            <a:r>
              <a:rPr lang="tr-TR" sz="2400" dirty="0"/>
              <a:t> </a:t>
            </a:r>
            <a:r>
              <a:rPr lang="tr-TR" sz="2400" dirty="0" err="1"/>
              <a:t>our</a:t>
            </a:r>
            <a:r>
              <a:rPr lang="tr-TR" sz="2400" dirty="0"/>
              <a:t> </a:t>
            </a:r>
            <a:r>
              <a:rPr lang="tr-TR" sz="2400" dirty="0" err="1"/>
              <a:t>incoming</a:t>
            </a:r>
            <a:r>
              <a:rPr lang="tr-TR" sz="2400" dirty="0"/>
              <a:t> </a:t>
            </a:r>
            <a:r>
              <a:rPr lang="tr-TR" sz="2400" dirty="0" err="1"/>
              <a:t>students</a:t>
            </a:r>
            <a:r>
              <a:rPr lang="tr-TR" sz="2400" dirty="0"/>
              <a:t> </a:t>
            </a:r>
            <a:r>
              <a:rPr lang="tr-TR" sz="2400" dirty="0" err="1"/>
              <a:t>and</a:t>
            </a:r>
            <a:r>
              <a:rPr lang="tr-TR" sz="2400" dirty="0"/>
              <a:t> </a:t>
            </a:r>
            <a:r>
              <a:rPr lang="tr-TR" sz="2400" dirty="0" err="1"/>
              <a:t>academic</a:t>
            </a:r>
            <a:r>
              <a:rPr lang="tr-TR" sz="2400" dirty="0"/>
              <a:t> </a:t>
            </a:r>
            <a:r>
              <a:rPr lang="tr-TR" sz="2400" dirty="0" err="1"/>
              <a:t>staff</a:t>
            </a:r>
            <a:r>
              <a:rPr lang="tr-TR" sz="2400" dirty="0"/>
              <a:t>. </a:t>
            </a:r>
          </a:p>
          <a:p>
            <a:pPr algn="just"/>
            <a:endParaRPr lang="tr-TR" sz="2400" dirty="0"/>
          </a:p>
          <a:p>
            <a:pPr marL="342900" indent="-342900" algn="just">
              <a:buFont typeface="Wingdings" pitchFamily="2" charset="2"/>
              <a:buChar char="Ø"/>
              <a:defRPr/>
            </a:pPr>
            <a:endParaRPr lang="tr-TR" sz="2400" dirty="0">
              <a:latin typeface="Constantia" pitchFamily="18" charset="0"/>
            </a:endParaRPr>
          </a:p>
          <a:p>
            <a:pPr>
              <a:buFont typeface="Wingdings" pitchFamily="2" charset="2"/>
              <a:buChar char="Ø"/>
              <a:defRPr/>
            </a:pPr>
            <a:endParaRPr lang="tr-TR" sz="2200" dirty="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11 Dikdörtgen"/>
          <p:cNvSpPr>
            <a:spLocks noChangeArrowheads="1"/>
          </p:cNvSpPr>
          <p:nvPr/>
        </p:nvSpPr>
        <p:spPr bwMode="auto">
          <a:xfrm>
            <a:off x="467545" y="404462"/>
            <a:ext cx="8136904" cy="646331"/>
          </a:xfrm>
          <a:prstGeom prst="rect">
            <a:avLst/>
          </a:prstGeom>
          <a:noFill/>
          <a:ln w="9525">
            <a:noFill/>
            <a:miter lim="800000"/>
            <a:headEnd/>
            <a:tailEnd/>
          </a:ln>
        </p:spPr>
        <p:txBody>
          <a:bodyPr wrap="square">
            <a:spAutoFit/>
          </a:bodyPr>
          <a:lstStyle/>
          <a:p>
            <a:pPr algn="ctr"/>
            <a:r>
              <a:rPr lang="en-US"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EXCHANGE OF STUDENTS</a:t>
            </a:r>
            <a:endParaRPr lang="tr-TR" altLang="tr-TR" sz="36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sp>
        <p:nvSpPr>
          <p:cNvPr id="13" name="5 Altbilgi Yer Tutucusu"/>
          <p:cNvSpPr txBox="1">
            <a:spLocks/>
          </p:cNvSpPr>
          <p:nvPr/>
        </p:nvSpPr>
        <p:spPr>
          <a:xfrm>
            <a:off x="5003800" y="6308725"/>
            <a:ext cx="3744913" cy="365125"/>
          </a:xfrm>
          <a:prstGeom prst="rect">
            <a:avLst/>
          </a:prstGeom>
        </p:spPr>
        <p:txBody>
          <a:bodyPr anchor="b"/>
          <a:lstStyle/>
          <a:p>
            <a:pPr>
              <a:defRPr/>
            </a:pPr>
            <a:r>
              <a:rPr lang="tr-TR" sz="1200">
                <a:solidFill>
                  <a:schemeClr val="bg2">
                    <a:shade val="50000"/>
                    <a:satMod val="200000"/>
                  </a:schemeClr>
                </a:solidFill>
              </a:rPr>
              <a:t>Mevlana Değişim Programı Kurum Koordinatörlüğü</a:t>
            </a:r>
            <a:endParaRPr lang="tr-TR" sz="1200" dirty="0">
              <a:solidFill>
                <a:schemeClr val="bg2">
                  <a:shade val="50000"/>
                  <a:satMod val="200000"/>
                </a:schemeClr>
              </a:solidFill>
            </a:endParaRPr>
          </a:p>
        </p:txBody>
      </p:sp>
      <p:sp>
        <p:nvSpPr>
          <p:cNvPr id="34821" name="7 Dikdörtgen"/>
          <p:cNvSpPr>
            <a:spLocks noChangeArrowheads="1"/>
          </p:cNvSpPr>
          <p:nvPr/>
        </p:nvSpPr>
        <p:spPr bwMode="auto">
          <a:xfrm>
            <a:off x="251521" y="1340768"/>
            <a:ext cx="8640960" cy="4154984"/>
          </a:xfrm>
          <a:prstGeom prst="rect">
            <a:avLst/>
          </a:prstGeom>
          <a:noFill/>
          <a:ln w="9525">
            <a:noFill/>
            <a:miter lim="800000"/>
            <a:headEnd/>
            <a:tailEnd/>
          </a:ln>
        </p:spPr>
        <p:txBody>
          <a:bodyPr wrap="square">
            <a:spAutoFit/>
          </a:bodyPr>
          <a:lstStyle/>
          <a:p>
            <a:pPr marL="342900" indent="-342900" algn="just">
              <a:buFont typeface="Wingdings" pitchFamily="2" charset="2"/>
              <a:buChar char="q"/>
            </a:pPr>
            <a:r>
              <a:rPr lang="tr-TR" altLang="tr-TR" sz="2400" dirty="0">
                <a:latin typeface="Book Antiqua" pitchFamily="18" charset="0"/>
              </a:rPr>
              <a:t> </a:t>
            </a:r>
            <a:r>
              <a:rPr lang="en-US" altLang="tr-TR" sz="2400" dirty="0"/>
              <a:t>The students registered to the following programs of the universities which have bilateral agreement can benefit from </a:t>
            </a:r>
            <a:r>
              <a:rPr lang="en-US" altLang="tr-TR" sz="2400" dirty="0" err="1"/>
              <a:t>Mevlana</a:t>
            </a:r>
            <a:r>
              <a:rPr lang="en-US" altLang="tr-TR" sz="2400" dirty="0"/>
              <a:t> Exchange </a:t>
            </a:r>
            <a:r>
              <a:rPr lang="en-US" altLang="tr-TR" sz="2400" dirty="0" err="1"/>
              <a:t>Programme</a:t>
            </a:r>
            <a:r>
              <a:rPr lang="en-US" altLang="tr-TR" sz="2400" dirty="0"/>
              <a:t> </a:t>
            </a:r>
            <a:endParaRPr lang="tr-TR" altLang="tr-TR" sz="2400" dirty="0">
              <a:latin typeface="Book Antiqua" pitchFamily="18" charset="0"/>
            </a:endParaRPr>
          </a:p>
          <a:p>
            <a:pPr marL="342900" indent="-342900" algn="just"/>
            <a:endParaRPr lang="tr-TR" altLang="tr-TR" sz="2400" dirty="0">
              <a:latin typeface="Book Antiqua" pitchFamily="18" charset="0"/>
            </a:endParaRPr>
          </a:p>
          <a:p>
            <a:pPr marL="342900" indent="-342900" algn="just"/>
            <a:endParaRPr lang="tr-TR" altLang="tr-TR" sz="2400" dirty="0">
              <a:latin typeface="Book Antiqua" pitchFamily="18" charset="0"/>
            </a:endParaRPr>
          </a:p>
          <a:p>
            <a:pPr marL="800100" lvl="1" indent="-342900" algn="just">
              <a:buFont typeface="Wingdings" pitchFamily="2" charset="2"/>
              <a:buChar char="Ø"/>
            </a:pPr>
            <a:r>
              <a:rPr lang="tr-TR" altLang="tr-TR" sz="2400" dirty="0"/>
              <a:t> </a:t>
            </a:r>
            <a:r>
              <a:rPr lang="en-US" altLang="tr-TR" sz="2400" dirty="0"/>
              <a:t>Vocational schools (2nd class)</a:t>
            </a:r>
            <a:endParaRPr lang="tr-TR" altLang="tr-TR" sz="2400" dirty="0"/>
          </a:p>
          <a:p>
            <a:pPr marL="800100" lvl="1" indent="-342900" algn="just">
              <a:buFont typeface="Wingdings" pitchFamily="2" charset="2"/>
              <a:buChar char="Ø"/>
            </a:pPr>
            <a:r>
              <a:rPr lang="tr-TR" altLang="tr-TR" sz="2400" dirty="0"/>
              <a:t> </a:t>
            </a:r>
            <a:r>
              <a:rPr lang="en-US" altLang="tr-TR" sz="2400" dirty="0"/>
              <a:t>Bachelor’s degree (2nd, 3rd, 4th classes)</a:t>
            </a:r>
            <a:endParaRPr lang="tr-TR" altLang="tr-TR" sz="2400" dirty="0"/>
          </a:p>
          <a:p>
            <a:pPr marL="800100" lvl="1" indent="-342900" algn="just">
              <a:buFont typeface="Wingdings" pitchFamily="2" charset="2"/>
              <a:buChar char="Ø"/>
            </a:pPr>
            <a:r>
              <a:rPr lang="tr-TR" altLang="tr-TR" sz="2400" dirty="0"/>
              <a:t> </a:t>
            </a:r>
            <a:r>
              <a:rPr lang="en-US" altLang="tr-TR" sz="2400" dirty="0"/>
              <a:t>Master, doctorate </a:t>
            </a:r>
            <a:r>
              <a:rPr lang="en-US" altLang="tr-TR" sz="2400" dirty="0" err="1"/>
              <a:t>programme</a:t>
            </a:r>
            <a:r>
              <a:rPr lang="en-US" altLang="tr-TR" sz="2400" dirty="0"/>
              <a:t> (after the first semester excluding the language or scientific preparation semesters) </a:t>
            </a:r>
            <a:endParaRPr lang="tr-TR" altLang="tr-TR" sz="2400" dirty="0"/>
          </a:p>
          <a:p>
            <a:pPr marL="800100" lvl="1" indent="-342900" algn="just">
              <a:buFont typeface="Wingdings" pitchFamily="2" charset="2"/>
              <a:buChar char="Ø"/>
            </a:pPr>
            <a:endParaRPr lang="tr-TR" altLang="tr-TR" sz="2400" b="1" dirty="0">
              <a:solidFill>
                <a:srgbClr val="7E4342"/>
              </a:solidFill>
              <a:latin typeface="Book Antiqua"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15855</TotalTime>
  <Words>1779</Words>
  <Application>Microsoft Office PowerPoint</Application>
  <PresentationFormat>Ekran Gösterisi (4:3)</PresentationFormat>
  <Paragraphs>410</Paragraphs>
  <Slides>37</Slides>
  <Notes>11</Notes>
  <HiddenSlides>0</HiddenSlides>
  <MMClips>0</MMClips>
  <ScaleCrop>false</ScaleCrop>
  <HeadingPairs>
    <vt:vector size="4" baseType="variant">
      <vt:variant>
        <vt:lpstr>Tema</vt:lpstr>
      </vt:variant>
      <vt:variant>
        <vt:i4>2</vt:i4>
      </vt:variant>
      <vt:variant>
        <vt:lpstr>Slayt Başlıkları</vt:lpstr>
      </vt:variant>
      <vt:variant>
        <vt:i4>37</vt:i4>
      </vt:variant>
    </vt:vector>
  </HeadingPairs>
  <TitlesOfParts>
    <vt:vector size="39" baseType="lpstr">
      <vt:lpstr>Stack of books design template</vt:lpstr>
      <vt:lpstr>Dalga Biçimi</vt:lpstr>
      <vt:lpstr>PowerPoint Sunusu</vt:lpstr>
      <vt:lpstr>ISPARTA UNIVERSITY OF APPLIED SCIENCES</vt:lpstr>
      <vt:lpstr>FACULTIES IN IUAS</vt:lpstr>
      <vt:lpstr>ACCOMODATION IN SDU</vt:lpstr>
      <vt:lpstr>WHO IS MEVLANA?</vt:lpstr>
      <vt:lpstr>Mevlana Exchange Programme is a programme which aims the exchange of students and academic staff between the Turkish Higher Education institutions and Higher Education institutions of other countries.</vt:lpstr>
      <vt:lpstr>PowerPoint Sunusu</vt:lpstr>
      <vt:lpstr>PowerPoint Sunusu</vt:lpstr>
      <vt:lpstr>PowerPoint Sunusu</vt:lpstr>
      <vt:lpstr>EXCHANGE OF STUDENTS </vt:lpstr>
      <vt:lpstr>PowerPoint Sunusu</vt:lpstr>
      <vt:lpstr>24.01.2018 THE COUNCIL OF HIGHER EDUCATION  EXECUTIVE COUNCIL DECISIONS It has decided as follows in compliance with the specificied area as student (incoming / outgoing) and academic staff exchange with the countries listed below.</vt:lpstr>
      <vt:lpstr>PowerPoint Sunusu</vt:lpstr>
      <vt:lpstr>PowerPoint Sunusu</vt:lpstr>
      <vt:lpstr>MEVLANA PARTNER UNIVERSITIES</vt:lpstr>
      <vt:lpstr>MEVLANA PARTNER UNIVERSITIES</vt:lpstr>
      <vt:lpstr>STUDENT DOCUMENTS</vt:lpstr>
      <vt:lpstr>PowerPoint Sunusu</vt:lpstr>
      <vt:lpstr>PowerPoint Sunusu</vt:lpstr>
      <vt:lpstr>RESIDENT PERMIT</vt:lpstr>
      <vt:lpstr>Documents Asked for Student Residence Permit</vt:lpstr>
      <vt:lpstr>PowerPoint Sunusu</vt:lpstr>
      <vt:lpstr>PowerPoint Sunusu</vt:lpstr>
      <vt:lpstr>DOCUMENTS FOR ACADEMIC STAFF</vt:lpstr>
      <vt:lpstr>PowerPoint Sunusu</vt:lpstr>
      <vt:lpstr>CV</vt:lpstr>
      <vt:lpstr>PowerPoint Sunusu</vt:lpstr>
      <vt:lpstr>PowerPoint Sunusu</vt:lpstr>
      <vt:lpstr>PowerPoint Sunusu</vt:lpstr>
      <vt:lpstr>PowerPoint Sunusu</vt:lpstr>
      <vt:lpstr>Finantial Supports</vt:lpstr>
      <vt:lpstr>PAYEMENT FOR ACADEMIC STAFF INCOMING (2018-2019) </vt:lpstr>
      <vt:lpstr>TRAVEL EXPENSES</vt:lpstr>
      <vt:lpstr>TRAVEL EXPENSES FOR REGIONS AND CONTINENTS</vt:lpstr>
      <vt:lpstr>PowerPoint Sunusu</vt:lpstr>
      <vt:lpstr>MEVLANA INCOMING STUDENTS </vt:lpstr>
      <vt:lpstr>FOR MORE INFORMATION AND THE DOCUMENTS</vt:lpstr>
    </vt:vector>
  </TitlesOfParts>
  <Company>ULUSAL AJANS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bduman</cp:lastModifiedBy>
  <cp:revision>960</cp:revision>
  <cp:lastPrinted>2013-02-27T08:47:08Z</cp:lastPrinted>
  <dcterms:created xsi:type="dcterms:W3CDTF">2007-03-22T12:54:14Z</dcterms:created>
  <dcterms:modified xsi:type="dcterms:W3CDTF">2019-02-07T20:24:56Z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ies>
</file>